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6AF8-8CB1-4C2E-839C-02A4A1A6CDAF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19C1-9BAF-4ECE-8873-A85D792B9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7757-8871-457D-8056-37B727F04C14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499C-20FC-43C4-96F5-0F4F4985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43DB-491F-4C90-8876-7FF447BBBE4B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8FA6-F958-4397-BB13-133B5ECF6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937B-2AF0-4FDB-AD62-0646815D95A7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452F-393F-4F31-B6C7-B2E3406EC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BF21-14DE-4014-9B4A-8ADCC4BE1F9B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72CE-A6D3-47E9-B6FC-D99AC597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F655-7B5C-467B-91EF-9F234ED71A09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6FAF-F282-412F-8394-640F5236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E92C-0F56-49C0-9D09-032554F1AA8F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A24D-9CE9-4DDF-8F50-E6F9B234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FC6D-0BAB-4EB3-8BEB-0688B0FEC41E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E879-7261-42C3-92A9-5123CFF93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5D36-F307-451B-8496-7291CF64FCF4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7778-1669-4DE6-BAAA-4074CC46B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804D-3C2A-4CC2-8C29-00DC22E05E58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F94D-9598-4BA4-B89C-9355AC471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D6FD-C3C7-4088-84CD-7D1DC406F7FC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FAC6-5D23-4E15-9E30-9F3D184A1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15619D-2516-4DF1-858F-5E2FC66E182D}" type="datetimeFigureOut">
              <a:rPr lang="ru-RU"/>
              <a:pPr>
                <a:defRPr/>
              </a:pPr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67745-D24A-41B2-B634-A9F30B9B7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http://www.ch-sever.ru/files/ch-sever/news/2019/08.23/bezymyannyj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ЧС\Desktop\КОПАЕВА\Символика МО ЧС\герб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1329139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2276872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Отчет депутатов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муниципального округа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Чертаново Северное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за сентябрь 2017 – август 2021 годы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 направлению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«Развитие самоуправления»</a:t>
            </a:r>
            <a:r>
              <a:rPr lang="ru-RU" sz="3200" b="1" dirty="0" smtClean="0">
                <a:latin typeface="+mj-lt"/>
              </a:rPr>
              <a:t>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Отдельные государственные полномочия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reeform: Shape 30"/>
          <p:cNvSpPr/>
          <p:nvPr/>
        </p:nvSpPr>
        <p:spPr>
          <a:xfrm rot="5400000">
            <a:off x="2735796" y="224644"/>
            <a:ext cx="3384376" cy="6912768"/>
          </a:xfrm>
          <a:custGeom>
            <a:avLst/>
            <a:gdLst>
              <a:gd name="connsiteX0" fmla="*/ 1134126 w 2268252"/>
              <a:gd name="connsiteY0" fmla="*/ 4638930 h 4638930"/>
              <a:gd name="connsiteX1" fmla="*/ 0 w 2268252"/>
              <a:gd name="connsiteY1" fmla="*/ 3558555 h 4638930"/>
              <a:gd name="connsiteX2" fmla="*/ 5855 w 2268252"/>
              <a:gd name="connsiteY2" fmla="*/ 3448093 h 4638930"/>
              <a:gd name="connsiteX3" fmla="*/ 19313 w 2268252"/>
              <a:gd name="connsiteY3" fmla="*/ 3364093 h 4638930"/>
              <a:gd name="connsiteX4" fmla="*/ 19313 w 2268252"/>
              <a:gd name="connsiteY4" fmla="*/ 122427 h 4638930"/>
              <a:gd name="connsiteX5" fmla="*/ 141740 w 2268252"/>
              <a:gd name="connsiteY5" fmla="*/ 0 h 4638930"/>
              <a:gd name="connsiteX6" fmla="*/ 2127292 w 2268252"/>
              <a:gd name="connsiteY6" fmla="*/ 0 h 4638930"/>
              <a:gd name="connsiteX7" fmla="*/ 2249719 w 2268252"/>
              <a:gd name="connsiteY7" fmla="*/ 122427 h 4638930"/>
              <a:gd name="connsiteX8" fmla="*/ 2249719 w 2268252"/>
              <a:gd name="connsiteY8" fmla="*/ 3368962 h 4638930"/>
              <a:gd name="connsiteX9" fmla="*/ 2262397 w 2268252"/>
              <a:gd name="connsiteY9" fmla="*/ 3448093 h 4638930"/>
              <a:gd name="connsiteX10" fmla="*/ 2268252 w 2268252"/>
              <a:gd name="connsiteY10" fmla="*/ 3558555 h 4638930"/>
              <a:gd name="connsiteX11" fmla="*/ 1134126 w 2268252"/>
              <a:gd name="connsiteY11" fmla="*/ 4638930 h 46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252" h="4638930">
                <a:moveTo>
                  <a:pt x="1134126" y="4638930"/>
                </a:moveTo>
                <a:cubicBezTo>
                  <a:pt x="507766" y="4638930"/>
                  <a:pt x="0" y="4155230"/>
                  <a:pt x="0" y="3558555"/>
                </a:cubicBezTo>
                <a:cubicBezTo>
                  <a:pt x="0" y="3521263"/>
                  <a:pt x="1983" y="3484412"/>
                  <a:pt x="5855" y="3448093"/>
                </a:cubicBezTo>
                <a:lnTo>
                  <a:pt x="19313" y="3364093"/>
                </a:lnTo>
                <a:lnTo>
                  <a:pt x="19313" y="122427"/>
                </a:lnTo>
                <a:cubicBezTo>
                  <a:pt x="19313" y="54812"/>
                  <a:pt x="74125" y="0"/>
                  <a:pt x="141740" y="0"/>
                </a:cubicBezTo>
                <a:lnTo>
                  <a:pt x="2127292" y="0"/>
                </a:lnTo>
                <a:cubicBezTo>
                  <a:pt x="2194907" y="0"/>
                  <a:pt x="2249719" y="54812"/>
                  <a:pt x="2249719" y="122427"/>
                </a:cubicBezTo>
                <a:lnTo>
                  <a:pt x="2249719" y="3368962"/>
                </a:lnTo>
                <a:lnTo>
                  <a:pt x="2262397" y="3448093"/>
                </a:lnTo>
                <a:cubicBezTo>
                  <a:pt x="2266268" y="3484412"/>
                  <a:pt x="2268252" y="3521263"/>
                  <a:pt x="2268252" y="3558555"/>
                </a:cubicBezTo>
                <a:cubicBezTo>
                  <a:pt x="2268252" y="4155230"/>
                  <a:pt x="1760486" y="4638930"/>
                  <a:pt x="1134126" y="463893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148064" y="2420888"/>
            <a:ext cx="1723549" cy="158417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Заслушивание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информации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директора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ГБУ города Москвы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«Жилищник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района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Чертаново Северное»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458" name="Picture 2" descr="C:\Users\ЧС\Downloads\DSC_02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55349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Онлайн</a:t>
            </a:r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формат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251520" y="980728"/>
            <a:ext cx="4752528" cy="4710027"/>
            <a:chOff x="2256504" y="1355618"/>
            <a:chExt cx="5167324" cy="4710027"/>
          </a:xfrm>
        </p:grpSpPr>
        <p:grpSp>
          <p:nvGrpSpPr>
            <p:cNvPr id="5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42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38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34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5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2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8"/>
            <p:cNvSpPr txBox="1"/>
            <p:nvPr/>
          </p:nvSpPr>
          <p:spPr>
            <a:xfrm>
              <a:off x="3127543" y="146755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761873" y="3443850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3117725" y="5460074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3026825" y="301583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16"/>
            <p:cNvSpPr txBox="1"/>
            <p:nvPr/>
          </p:nvSpPr>
          <p:spPr>
            <a:xfrm>
              <a:off x="2334797" y="3670960"/>
              <a:ext cx="191399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ru-RU" altLang="zh-CN" sz="1350" kern="0" dirty="0">
                  <a:solidFill>
                    <a:srgbClr val="0070C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в</a:t>
              </a:r>
              <a:r>
                <a:rPr lang="ru-RU" altLang="zh-CN" sz="1350" kern="0" dirty="0" smtClean="0">
                  <a:solidFill>
                    <a:srgbClr val="0070C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идеоконференции</a:t>
              </a:r>
            </a:p>
            <a:p>
              <a:pPr algn="ctr" defTabSz="1219170">
                <a:defRPr/>
              </a:pPr>
              <a:r>
                <a:rPr lang="en-US" altLang="zh-CN" sz="2400" u="sng" kern="0" dirty="0" smtClean="0">
                  <a:solidFill>
                    <a:srgbClr val="0070C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Impact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ZOOM</a:t>
              </a:r>
              <a:endParaRPr lang="zh-CN" altLang="en-US" sz="2400" u="sng" kern="0" dirty="0">
                <a:solidFill>
                  <a:srgbClr val="0070C0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Impact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Rounded Rectangle 26"/>
          <p:cNvSpPr/>
          <p:nvPr/>
        </p:nvSpPr>
        <p:spPr>
          <a:xfrm>
            <a:off x="5148064" y="1052736"/>
            <a:ext cx="2664296" cy="1584176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endParaRPr lang="en-US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26"/>
          <p:cNvSpPr/>
          <p:nvPr/>
        </p:nvSpPr>
        <p:spPr>
          <a:xfrm>
            <a:off x="5148064" y="2780928"/>
            <a:ext cx="2664296" cy="1944216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endParaRPr lang="en-US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26"/>
          <p:cNvSpPr/>
          <p:nvPr/>
        </p:nvSpPr>
        <p:spPr>
          <a:xfrm>
            <a:off x="5220072" y="4869160"/>
            <a:ext cx="2664296" cy="1440160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endParaRPr lang="en-US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3769" y="148478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Отчет главы мо о деятельности Совета депутатов за 4 года 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1800" y="3501008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Отчет депутатов по направлению «Культура и социальная работа» за 4 года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83768" y="5445224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ja-JP" sz="1400" b="1" dirty="0" smtClean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План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08104" y="5085184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ja-JP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Проведение заседаний Комиссий Совета депутатов</a:t>
            </a:r>
            <a:endParaRPr kumimoji="0" lang="ru-RU" altLang="ja-JP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Users\ЧС\Desktop\ФОТО_2021\IMG_26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2088232" cy="1746408"/>
          </a:xfrm>
          <a:prstGeom prst="rect">
            <a:avLst/>
          </a:prstGeom>
          <a:noFill/>
        </p:spPr>
      </p:pic>
      <p:pic>
        <p:nvPicPr>
          <p:cNvPr id="20483" name="Picture 3" descr="C:\Users\ЧС\Desktop\ФОТО_2021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088232" cy="148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Информирование о деятельности органов местного самоуправления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3EDC6013-B5AA-411D-94BD-A4510A3117CC}"/>
              </a:ext>
            </a:extLst>
          </p:cNvPr>
          <p:cNvGrpSpPr>
            <a:grpSpLocks noChangeAspect="1"/>
          </p:cNvGrpSpPr>
          <p:nvPr/>
        </p:nvGrpSpPr>
        <p:grpSpPr>
          <a:xfrm>
            <a:off x="3707904" y="2924944"/>
            <a:ext cx="2314737" cy="2363893"/>
            <a:chOff x="6900863" y="5540375"/>
            <a:chExt cx="822325" cy="839788"/>
          </a:xfrm>
        </p:grpSpPr>
        <p:sp>
          <p:nvSpPr>
            <p:cNvPr id="5" name="Freeform 173">
              <a:extLst>
                <a:ext uri="{FF2B5EF4-FFF2-40B4-BE49-F238E27FC236}">
                  <a16:creationId xmlns="" xmlns:a16="http://schemas.microsoft.com/office/drawing/2014/main" id="{83CFEBD9-46EA-4715-BCD9-1D50053A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5583238"/>
              <a:ext cx="344488" cy="273050"/>
            </a:xfrm>
            <a:custGeom>
              <a:avLst/>
              <a:gdLst>
                <a:gd name="T0" fmla="*/ 887 w 1370"/>
                <a:gd name="T1" fmla="*/ 1087 h 1087"/>
                <a:gd name="T2" fmla="*/ 877 w 1370"/>
                <a:gd name="T3" fmla="*/ 1018 h 1087"/>
                <a:gd name="T4" fmla="*/ 872 w 1370"/>
                <a:gd name="T5" fmla="*/ 981 h 1087"/>
                <a:gd name="T6" fmla="*/ 869 w 1370"/>
                <a:gd name="T7" fmla="*/ 961 h 1087"/>
                <a:gd name="T8" fmla="*/ 866 w 1370"/>
                <a:gd name="T9" fmla="*/ 943 h 1087"/>
                <a:gd name="T10" fmla="*/ 850 w 1370"/>
                <a:gd name="T11" fmla="*/ 866 h 1087"/>
                <a:gd name="T12" fmla="*/ 820 w 1370"/>
                <a:gd name="T13" fmla="*/ 766 h 1087"/>
                <a:gd name="T14" fmla="*/ 775 w 1370"/>
                <a:gd name="T15" fmla="*/ 656 h 1087"/>
                <a:gd name="T16" fmla="*/ 713 w 1370"/>
                <a:gd name="T17" fmla="*/ 541 h 1087"/>
                <a:gd name="T18" fmla="*/ 634 w 1370"/>
                <a:gd name="T19" fmla="*/ 430 h 1087"/>
                <a:gd name="T20" fmla="*/ 589 w 1370"/>
                <a:gd name="T21" fmla="*/ 377 h 1087"/>
                <a:gd name="T22" fmla="*/ 542 w 1370"/>
                <a:gd name="T23" fmla="*/ 326 h 1087"/>
                <a:gd name="T24" fmla="*/ 491 w 1370"/>
                <a:gd name="T25" fmla="*/ 278 h 1087"/>
                <a:gd name="T26" fmla="*/ 466 w 1370"/>
                <a:gd name="T27" fmla="*/ 255 h 1087"/>
                <a:gd name="T28" fmla="*/ 465 w 1370"/>
                <a:gd name="T29" fmla="*/ 253 h 1087"/>
                <a:gd name="T30" fmla="*/ 468 w 1370"/>
                <a:gd name="T31" fmla="*/ 255 h 1087"/>
                <a:gd name="T32" fmla="*/ 467 w 1370"/>
                <a:gd name="T33" fmla="*/ 255 h 1087"/>
                <a:gd name="T34" fmla="*/ 467 w 1370"/>
                <a:gd name="T35" fmla="*/ 254 h 1087"/>
                <a:gd name="T36" fmla="*/ 463 w 1370"/>
                <a:gd name="T37" fmla="*/ 251 h 1087"/>
                <a:gd name="T38" fmla="*/ 456 w 1370"/>
                <a:gd name="T39" fmla="*/ 246 h 1087"/>
                <a:gd name="T40" fmla="*/ 441 w 1370"/>
                <a:gd name="T41" fmla="*/ 235 h 1087"/>
                <a:gd name="T42" fmla="*/ 385 w 1370"/>
                <a:gd name="T43" fmla="*/ 193 h 1087"/>
                <a:gd name="T44" fmla="*/ 358 w 1370"/>
                <a:gd name="T45" fmla="*/ 173 h 1087"/>
                <a:gd name="T46" fmla="*/ 332 w 1370"/>
                <a:gd name="T47" fmla="*/ 156 h 1087"/>
                <a:gd name="T48" fmla="*/ 232 w 1370"/>
                <a:gd name="T49" fmla="*/ 97 h 1087"/>
                <a:gd name="T50" fmla="*/ 140 w 1370"/>
                <a:gd name="T51" fmla="*/ 52 h 1087"/>
                <a:gd name="T52" fmla="*/ 66 w 1370"/>
                <a:gd name="T53" fmla="*/ 23 h 1087"/>
                <a:gd name="T54" fmla="*/ 0 w 1370"/>
                <a:gd name="T55" fmla="*/ 0 h 1087"/>
                <a:gd name="T56" fmla="*/ 70 w 1370"/>
                <a:gd name="T57" fmla="*/ 2 h 1087"/>
                <a:gd name="T58" fmla="*/ 152 w 1370"/>
                <a:gd name="T59" fmla="*/ 6 h 1087"/>
                <a:gd name="T60" fmla="*/ 257 w 1370"/>
                <a:gd name="T61" fmla="*/ 21 h 1087"/>
                <a:gd name="T62" fmla="*/ 383 w 1370"/>
                <a:gd name="T63" fmla="*/ 50 h 1087"/>
                <a:gd name="T64" fmla="*/ 418 w 1370"/>
                <a:gd name="T65" fmla="*/ 59 h 1087"/>
                <a:gd name="T66" fmla="*/ 450 w 1370"/>
                <a:gd name="T67" fmla="*/ 70 h 1087"/>
                <a:gd name="T68" fmla="*/ 516 w 1370"/>
                <a:gd name="T69" fmla="*/ 94 h 1087"/>
                <a:gd name="T70" fmla="*/ 533 w 1370"/>
                <a:gd name="T71" fmla="*/ 100 h 1087"/>
                <a:gd name="T72" fmla="*/ 542 w 1370"/>
                <a:gd name="T73" fmla="*/ 103 h 1087"/>
                <a:gd name="T74" fmla="*/ 546 w 1370"/>
                <a:gd name="T75" fmla="*/ 105 h 1087"/>
                <a:gd name="T76" fmla="*/ 547 w 1370"/>
                <a:gd name="T77" fmla="*/ 105 h 1087"/>
                <a:gd name="T78" fmla="*/ 548 w 1370"/>
                <a:gd name="T79" fmla="*/ 105 h 1087"/>
                <a:gd name="T80" fmla="*/ 552 w 1370"/>
                <a:gd name="T81" fmla="*/ 107 h 1087"/>
                <a:gd name="T82" fmla="*/ 554 w 1370"/>
                <a:gd name="T83" fmla="*/ 108 h 1087"/>
                <a:gd name="T84" fmla="*/ 589 w 1370"/>
                <a:gd name="T85" fmla="*/ 125 h 1087"/>
                <a:gd name="T86" fmla="*/ 661 w 1370"/>
                <a:gd name="T87" fmla="*/ 159 h 1087"/>
                <a:gd name="T88" fmla="*/ 732 w 1370"/>
                <a:gd name="T89" fmla="*/ 199 h 1087"/>
                <a:gd name="T90" fmla="*/ 803 w 1370"/>
                <a:gd name="T91" fmla="*/ 242 h 1087"/>
                <a:gd name="T92" fmla="*/ 937 w 1370"/>
                <a:gd name="T93" fmla="*/ 342 h 1087"/>
                <a:gd name="T94" fmla="*/ 1056 w 1370"/>
                <a:gd name="T95" fmla="*/ 455 h 1087"/>
                <a:gd name="T96" fmla="*/ 1157 w 1370"/>
                <a:gd name="T97" fmla="*/ 574 h 1087"/>
                <a:gd name="T98" fmla="*/ 1239 w 1370"/>
                <a:gd name="T99" fmla="*/ 690 h 1087"/>
                <a:gd name="T100" fmla="*/ 1302 w 1370"/>
                <a:gd name="T101" fmla="*/ 802 h 1087"/>
                <a:gd name="T102" fmla="*/ 1314 w 1370"/>
                <a:gd name="T103" fmla="*/ 826 h 1087"/>
                <a:gd name="T104" fmla="*/ 1323 w 1370"/>
                <a:gd name="T105" fmla="*/ 845 h 1087"/>
                <a:gd name="T106" fmla="*/ 1339 w 1370"/>
                <a:gd name="T107" fmla="*/ 878 h 1087"/>
                <a:gd name="T108" fmla="*/ 1370 w 1370"/>
                <a:gd name="T109" fmla="*/ 941 h 1087"/>
                <a:gd name="T110" fmla="*/ 887 w 1370"/>
                <a:gd name="T111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0" h="1087">
                  <a:moveTo>
                    <a:pt x="887" y="1087"/>
                  </a:moveTo>
                  <a:cubicBezTo>
                    <a:pt x="887" y="1087"/>
                    <a:pt x="883" y="1062"/>
                    <a:pt x="877" y="1018"/>
                  </a:cubicBezTo>
                  <a:cubicBezTo>
                    <a:pt x="876" y="1007"/>
                    <a:pt x="874" y="995"/>
                    <a:pt x="872" y="981"/>
                  </a:cubicBezTo>
                  <a:cubicBezTo>
                    <a:pt x="871" y="975"/>
                    <a:pt x="870" y="968"/>
                    <a:pt x="869" y="961"/>
                  </a:cubicBezTo>
                  <a:cubicBezTo>
                    <a:pt x="868" y="953"/>
                    <a:pt x="867" y="950"/>
                    <a:pt x="866" y="943"/>
                  </a:cubicBezTo>
                  <a:cubicBezTo>
                    <a:pt x="861" y="921"/>
                    <a:pt x="856" y="895"/>
                    <a:pt x="850" y="866"/>
                  </a:cubicBezTo>
                  <a:cubicBezTo>
                    <a:pt x="843" y="836"/>
                    <a:pt x="831" y="802"/>
                    <a:pt x="820" y="766"/>
                  </a:cubicBezTo>
                  <a:cubicBezTo>
                    <a:pt x="808" y="730"/>
                    <a:pt x="790" y="695"/>
                    <a:pt x="775" y="656"/>
                  </a:cubicBezTo>
                  <a:cubicBezTo>
                    <a:pt x="757" y="618"/>
                    <a:pt x="734" y="581"/>
                    <a:pt x="713" y="541"/>
                  </a:cubicBezTo>
                  <a:cubicBezTo>
                    <a:pt x="688" y="505"/>
                    <a:pt x="663" y="466"/>
                    <a:pt x="634" y="430"/>
                  </a:cubicBezTo>
                  <a:lnTo>
                    <a:pt x="589" y="377"/>
                  </a:lnTo>
                  <a:cubicBezTo>
                    <a:pt x="574" y="359"/>
                    <a:pt x="559" y="341"/>
                    <a:pt x="542" y="326"/>
                  </a:cubicBezTo>
                  <a:cubicBezTo>
                    <a:pt x="525" y="310"/>
                    <a:pt x="508" y="294"/>
                    <a:pt x="491" y="278"/>
                  </a:cubicBezTo>
                  <a:lnTo>
                    <a:pt x="466" y="255"/>
                  </a:lnTo>
                  <a:lnTo>
                    <a:pt x="465" y="253"/>
                  </a:lnTo>
                  <a:cubicBezTo>
                    <a:pt x="472" y="257"/>
                    <a:pt x="466" y="254"/>
                    <a:pt x="468" y="255"/>
                  </a:cubicBezTo>
                  <a:lnTo>
                    <a:pt x="467" y="255"/>
                  </a:lnTo>
                  <a:lnTo>
                    <a:pt x="467" y="254"/>
                  </a:lnTo>
                  <a:lnTo>
                    <a:pt x="463" y="251"/>
                  </a:lnTo>
                  <a:lnTo>
                    <a:pt x="456" y="246"/>
                  </a:lnTo>
                  <a:lnTo>
                    <a:pt x="441" y="235"/>
                  </a:lnTo>
                  <a:cubicBezTo>
                    <a:pt x="422" y="221"/>
                    <a:pt x="404" y="207"/>
                    <a:pt x="385" y="193"/>
                  </a:cubicBezTo>
                  <a:cubicBezTo>
                    <a:pt x="376" y="186"/>
                    <a:pt x="367" y="179"/>
                    <a:pt x="358" y="173"/>
                  </a:cubicBezTo>
                  <a:cubicBezTo>
                    <a:pt x="349" y="167"/>
                    <a:pt x="341" y="162"/>
                    <a:pt x="332" y="156"/>
                  </a:cubicBezTo>
                  <a:cubicBezTo>
                    <a:pt x="297" y="136"/>
                    <a:pt x="265" y="113"/>
                    <a:pt x="232" y="97"/>
                  </a:cubicBezTo>
                  <a:cubicBezTo>
                    <a:pt x="198" y="79"/>
                    <a:pt x="167" y="65"/>
                    <a:pt x="140" y="52"/>
                  </a:cubicBezTo>
                  <a:cubicBezTo>
                    <a:pt x="112" y="38"/>
                    <a:pt x="87" y="31"/>
                    <a:pt x="66" y="23"/>
                  </a:cubicBezTo>
                  <a:cubicBezTo>
                    <a:pt x="24" y="8"/>
                    <a:pt x="0" y="0"/>
                    <a:pt x="0" y="0"/>
                  </a:cubicBezTo>
                  <a:cubicBezTo>
                    <a:pt x="0" y="0"/>
                    <a:pt x="26" y="1"/>
                    <a:pt x="70" y="2"/>
                  </a:cubicBezTo>
                  <a:cubicBezTo>
                    <a:pt x="93" y="3"/>
                    <a:pt x="120" y="2"/>
                    <a:pt x="152" y="6"/>
                  </a:cubicBezTo>
                  <a:cubicBezTo>
                    <a:pt x="183" y="11"/>
                    <a:pt x="218" y="16"/>
                    <a:pt x="257" y="21"/>
                  </a:cubicBezTo>
                  <a:cubicBezTo>
                    <a:pt x="296" y="27"/>
                    <a:pt x="338" y="39"/>
                    <a:pt x="383" y="50"/>
                  </a:cubicBezTo>
                  <a:cubicBezTo>
                    <a:pt x="394" y="53"/>
                    <a:pt x="406" y="56"/>
                    <a:pt x="418" y="59"/>
                  </a:cubicBezTo>
                  <a:cubicBezTo>
                    <a:pt x="428" y="63"/>
                    <a:pt x="439" y="67"/>
                    <a:pt x="450" y="70"/>
                  </a:cubicBezTo>
                  <a:cubicBezTo>
                    <a:pt x="472" y="78"/>
                    <a:pt x="494" y="86"/>
                    <a:pt x="516" y="94"/>
                  </a:cubicBezTo>
                  <a:lnTo>
                    <a:pt x="533" y="100"/>
                  </a:lnTo>
                  <a:lnTo>
                    <a:pt x="542" y="103"/>
                  </a:lnTo>
                  <a:lnTo>
                    <a:pt x="546" y="105"/>
                  </a:lnTo>
                  <a:lnTo>
                    <a:pt x="547" y="105"/>
                  </a:lnTo>
                  <a:lnTo>
                    <a:pt x="548" y="105"/>
                  </a:lnTo>
                  <a:cubicBezTo>
                    <a:pt x="549" y="106"/>
                    <a:pt x="544" y="103"/>
                    <a:pt x="552" y="107"/>
                  </a:cubicBezTo>
                  <a:lnTo>
                    <a:pt x="554" y="108"/>
                  </a:lnTo>
                  <a:cubicBezTo>
                    <a:pt x="566" y="114"/>
                    <a:pt x="577" y="119"/>
                    <a:pt x="589" y="125"/>
                  </a:cubicBezTo>
                  <a:cubicBezTo>
                    <a:pt x="613" y="136"/>
                    <a:pt x="637" y="148"/>
                    <a:pt x="661" y="159"/>
                  </a:cubicBezTo>
                  <a:cubicBezTo>
                    <a:pt x="686" y="170"/>
                    <a:pt x="708" y="185"/>
                    <a:pt x="732" y="199"/>
                  </a:cubicBezTo>
                  <a:cubicBezTo>
                    <a:pt x="755" y="213"/>
                    <a:pt x="779" y="228"/>
                    <a:pt x="803" y="242"/>
                  </a:cubicBezTo>
                  <a:cubicBezTo>
                    <a:pt x="848" y="273"/>
                    <a:pt x="893" y="308"/>
                    <a:pt x="937" y="342"/>
                  </a:cubicBezTo>
                  <a:cubicBezTo>
                    <a:pt x="977" y="380"/>
                    <a:pt x="1019" y="416"/>
                    <a:pt x="1056" y="455"/>
                  </a:cubicBezTo>
                  <a:cubicBezTo>
                    <a:pt x="1091" y="496"/>
                    <a:pt x="1127" y="534"/>
                    <a:pt x="1157" y="574"/>
                  </a:cubicBezTo>
                  <a:cubicBezTo>
                    <a:pt x="1186" y="614"/>
                    <a:pt x="1214" y="651"/>
                    <a:pt x="1239" y="690"/>
                  </a:cubicBezTo>
                  <a:cubicBezTo>
                    <a:pt x="1262" y="730"/>
                    <a:pt x="1283" y="768"/>
                    <a:pt x="1302" y="802"/>
                  </a:cubicBezTo>
                  <a:cubicBezTo>
                    <a:pt x="1306" y="810"/>
                    <a:pt x="1311" y="820"/>
                    <a:pt x="1314" y="826"/>
                  </a:cubicBezTo>
                  <a:cubicBezTo>
                    <a:pt x="1317" y="833"/>
                    <a:pt x="1320" y="839"/>
                    <a:pt x="1323" y="845"/>
                  </a:cubicBezTo>
                  <a:cubicBezTo>
                    <a:pt x="1329" y="857"/>
                    <a:pt x="1335" y="868"/>
                    <a:pt x="1339" y="878"/>
                  </a:cubicBezTo>
                  <a:cubicBezTo>
                    <a:pt x="1359" y="918"/>
                    <a:pt x="1370" y="941"/>
                    <a:pt x="1370" y="941"/>
                  </a:cubicBezTo>
                  <a:lnTo>
                    <a:pt x="887" y="10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74">
              <a:extLst>
                <a:ext uri="{FF2B5EF4-FFF2-40B4-BE49-F238E27FC236}">
                  <a16:creationId xmlns="" xmlns:a16="http://schemas.microsoft.com/office/drawing/2014/main" id="{271A500A-7E3B-4BAF-AA6A-8F272715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5797550"/>
              <a:ext cx="260350" cy="228600"/>
            </a:xfrm>
            <a:custGeom>
              <a:avLst/>
              <a:gdLst>
                <a:gd name="T0" fmla="*/ 164 w 164"/>
                <a:gd name="T1" fmla="*/ 0 h 144"/>
                <a:gd name="T2" fmla="*/ 84 w 164"/>
                <a:gd name="T3" fmla="*/ 144 h 144"/>
                <a:gd name="T4" fmla="*/ 0 w 164"/>
                <a:gd name="T5" fmla="*/ 2 h 144"/>
                <a:gd name="T6" fmla="*/ 164 w 164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44">
                  <a:moveTo>
                    <a:pt x="164" y="0"/>
                  </a:moveTo>
                  <a:lnTo>
                    <a:pt x="84" y="144"/>
                  </a:lnTo>
                  <a:lnTo>
                    <a:pt x="0" y="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75">
              <a:extLst>
                <a:ext uri="{FF2B5EF4-FFF2-40B4-BE49-F238E27FC236}">
                  <a16:creationId xmlns="" xmlns:a16="http://schemas.microsoft.com/office/drawing/2014/main" id="{B2FAD613-3662-4435-A966-37A997119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6" y="6096000"/>
              <a:ext cx="384175" cy="222250"/>
            </a:xfrm>
            <a:custGeom>
              <a:avLst/>
              <a:gdLst>
                <a:gd name="T0" fmla="*/ 99 w 1529"/>
                <a:gd name="T1" fmla="*/ 372 h 883"/>
                <a:gd name="T2" fmla="*/ 170 w 1529"/>
                <a:gd name="T3" fmla="*/ 397 h 883"/>
                <a:gd name="T4" fmla="*/ 205 w 1529"/>
                <a:gd name="T5" fmla="*/ 410 h 883"/>
                <a:gd name="T6" fmla="*/ 238 w 1529"/>
                <a:gd name="T7" fmla="*/ 420 h 883"/>
                <a:gd name="T8" fmla="*/ 275 w 1529"/>
                <a:gd name="T9" fmla="*/ 432 h 883"/>
                <a:gd name="T10" fmla="*/ 323 w 1529"/>
                <a:gd name="T11" fmla="*/ 443 h 883"/>
                <a:gd name="T12" fmla="*/ 376 w 1529"/>
                <a:gd name="T13" fmla="*/ 453 h 883"/>
                <a:gd name="T14" fmla="*/ 433 w 1529"/>
                <a:gd name="T15" fmla="*/ 461 h 883"/>
                <a:gd name="T16" fmla="*/ 494 w 1529"/>
                <a:gd name="T17" fmla="*/ 466 h 883"/>
                <a:gd name="T18" fmla="*/ 560 w 1529"/>
                <a:gd name="T19" fmla="*/ 469 h 883"/>
                <a:gd name="T20" fmla="*/ 698 w 1529"/>
                <a:gd name="T21" fmla="*/ 460 h 883"/>
                <a:gd name="T22" fmla="*/ 770 w 1529"/>
                <a:gd name="T23" fmla="*/ 450 h 883"/>
                <a:gd name="T24" fmla="*/ 842 w 1529"/>
                <a:gd name="T25" fmla="*/ 436 h 883"/>
                <a:gd name="T26" fmla="*/ 913 w 1529"/>
                <a:gd name="T27" fmla="*/ 416 h 883"/>
                <a:gd name="T28" fmla="*/ 983 w 1529"/>
                <a:gd name="T29" fmla="*/ 392 h 883"/>
                <a:gd name="T30" fmla="*/ 1018 w 1529"/>
                <a:gd name="T31" fmla="*/ 380 h 883"/>
                <a:gd name="T32" fmla="*/ 1051 w 1529"/>
                <a:gd name="T33" fmla="*/ 365 h 883"/>
                <a:gd name="T34" fmla="*/ 1117 w 1529"/>
                <a:gd name="T35" fmla="*/ 334 h 883"/>
                <a:gd name="T36" fmla="*/ 1237 w 1529"/>
                <a:gd name="T37" fmla="*/ 264 h 883"/>
                <a:gd name="T38" fmla="*/ 1291 w 1529"/>
                <a:gd name="T39" fmla="*/ 227 h 883"/>
                <a:gd name="T40" fmla="*/ 1339 w 1529"/>
                <a:gd name="T41" fmla="*/ 189 h 883"/>
                <a:gd name="T42" fmla="*/ 1420 w 1529"/>
                <a:gd name="T43" fmla="*/ 117 h 883"/>
                <a:gd name="T44" fmla="*/ 1453 w 1529"/>
                <a:gd name="T45" fmla="*/ 86 h 883"/>
                <a:gd name="T46" fmla="*/ 1479 w 1529"/>
                <a:gd name="T47" fmla="*/ 57 h 883"/>
                <a:gd name="T48" fmla="*/ 1529 w 1529"/>
                <a:gd name="T49" fmla="*/ 0 h 883"/>
                <a:gd name="T50" fmla="*/ 1497 w 1529"/>
                <a:gd name="T51" fmla="*/ 69 h 883"/>
                <a:gd name="T52" fmla="*/ 1481 w 1529"/>
                <a:gd name="T53" fmla="*/ 105 h 883"/>
                <a:gd name="T54" fmla="*/ 1458 w 1529"/>
                <a:gd name="T55" fmla="*/ 146 h 883"/>
                <a:gd name="T56" fmla="*/ 1398 w 1529"/>
                <a:gd name="T57" fmla="*/ 243 h 883"/>
                <a:gd name="T58" fmla="*/ 1361 w 1529"/>
                <a:gd name="T59" fmla="*/ 297 h 883"/>
                <a:gd name="T60" fmla="*/ 1317 w 1529"/>
                <a:gd name="T61" fmla="*/ 352 h 883"/>
                <a:gd name="T62" fmla="*/ 1213 w 1529"/>
                <a:gd name="T63" fmla="*/ 466 h 883"/>
                <a:gd name="T64" fmla="*/ 1152 w 1529"/>
                <a:gd name="T65" fmla="*/ 521 h 883"/>
                <a:gd name="T66" fmla="*/ 1121 w 1529"/>
                <a:gd name="T67" fmla="*/ 549 h 883"/>
                <a:gd name="T68" fmla="*/ 1087 w 1529"/>
                <a:gd name="T69" fmla="*/ 574 h 883"/>
                <a:gd name="T70" fmla="*/ 1016 w 1529"/>
                <a:gd name="T71" fmla="*/ 626 h 883"/>
                <a:gd name="T72" fmla="*/ 942 w 1529"/>
                <a:gd name="T73" fmla="*/ 673 h 883"/>
                <a:gd name="T74" fmla="*/ 863 w 1529"/>
                <a:gd name="T75" fmla="*/ 716 h 883"/>
                <a:gd name="T76" fmla="*/ 783 w 1529"/>
                <a:gd name="T77" fmla="*/ 754 h 883"/>
                <a:gd name="T78" fmla="*/ 618 w 1529"/>
                <a:gd name="T79" fmla="*/ 816 h 883"/>
                <a:gd name="T80" fmla="*/ 537 w 1529"/>
                <a:gd name="T81" fmla="*/ 838 h 883"/>
                <a:gd name="T82" fmla="*/ 457 w 1529"/>
                <a:gd name="T83" fmla="*/ 856 h 883"/>
                <a:gd name="T84" fmla="*/ 380 w 1529"/>
                <a:gd name="T85" fmla="*/ 869 h 883"/>
                <a:gd name="T86" fmla="*/ 308 w 1529"/>
                <a:gd name="T87" fmla="*/ 877 h 883"/>
                <a:gd name="T88" fmla="*/ 240 w 1529"/>
                <a:gd name="T89" fmla="*/ 882 h 883"/>
                <a:gd name="T90" fmla="*/ 174 w 1529"/>
                <a:gd name="T91" fmla="*/ 883 h 883"/>
                <a:gd name="T92" fmla="*/ 115 w 1529"/>
                <a:gd name="T93" fmla="*/ 882 h 883"/>
                <a:gd name="T94" fmla="*/ 75 w 1529"/>
                <a:gd name="T95" fmla="*/ 881 h 883"/>
                <a:gd name="T96" fmla="*/ 0 w 1529"/>
                <a:gd name="T97" fmla="*/ 877 h 883"/>
                <a:gd name="T98" fmla="*/ 99 w 1529"/>
                <a:gd name="T99" fmla="*/ 37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9" h="883">
                  <a:moveTo>
                    <a:pt x="99" y="372"/>
                  </a:moveTo>
                  <a:cubicBezTo>
                    <a:pt x="99" y="372"/>
                    <a:pt x="125" y="381"/>
                    <a:pt x="170" y="397"/>
                  </a:cubicBezTo>
                  <a:cubicBezTo>
                    <a:pt x="180" y="401"/>
                    <a:pt x="192" y="405"/>
                    <a:pt x="205" y="410"/>
                  </a:cubicBezTo>
                  <a:cubicBezTo>
                    <a:pt x="215" y="413"/>
                    <a:pt x="226" y="416"/>
                    <a:pt x="238" y="420"/>
                  </a:cubicBezTo>
                  <a:cubicBezTo>
                    <a:pt x="250" y="424"/>
                    <a:pt x="262" y="428"/>
                    <a:pt x="275" y="432"/>
                  </a:cubicBezTo>
                  <a:cubicBezTo>
                    <a:pt x="290" y="436"/>
                    <a:pt x="306" y="439"/>
                    <a:pt x="323" y="443"/>
                  </a:cubicBezTo>
                  <a:cubicBezTo>
                    <a:pt x="340" y="446"/>
                    <a:pt x="357" y="451"/>
                    <a:pt x="376" y="453"/>
                  </a:cubicBezTo>
                  <a:cubicBezTo>
                    <a:pt x="394" y="456"/>
                    <a:pt x="413" y="458"/>
                    <a:pt x="433" y="461"/>
                  </a:cubicBezTo>
                  <a:cubicBezTo>
                    <a:pt x="453" y="464"/>
                    <a:pt x="473" y="465"/>
                    <a:pt x="494" y="466"/>
                  </a:cubicBezTo>
                  <a:cubicBezTo>
                    <a:pt x="515" y="467"/>
                    <a:pt x="537" y="469"/>
                    <a:pt x="560" y="469"/>
                  </a:cubicBezTo>
                  <a:cubicBezTo>
                    <a:pt x="604" y="467"/>
                    <a:pt x="651" y="467"/>
                    <a:pt x="698" y="460"/>
                  </a:cubicBezTo>
                  <a:cubicBezTo>
                    <a:pt x="722" y="458"/>
                    <a:pt x="746" y="456"/>
                    <a:pt x="770" y="450"/>
                  </a:cubicBezTo>
                  <a:cubicBezTo>
                    <a:pt x="793" y="445"/>
                    <a:pt x="818" y="442"/>
                    <a:pt x="842" y="436"/>
                  </a:cubicBezTo>
                  <a:cubicBezTo>
                    <a:pt x="866" y="429"/>
                    <a:pt x="889" y="423"/>
                    <a:pt x="913" y="416"/>
                  </a:cubicBezTo>
                  <a:cubicBezTo>
                    <a:pt x="937" y="410"/>
                    <a:pt x="960" y="400"/>
                    <a:pt x="983" y="392"/>
                  </a:cubicBezTo>
                  <a:lnTo>
                    <a:pt x="1018" y="380"/>
                  </a:lnTo>
                  <a:cubicBezTo>
                    <a:pt x="1029" y="375"/>
                    <a:pt x="1040" y="370"/>
                    <a:pt x="1051" y="365"/>
                  </a:cubicBezTo>
                  <a:cubicBezTo>
                    <a:pt x="1073" y="355"/>
                    <a:pt x="1096" y="345"/>
                    <a:pt x="1117" y="334"/>
                  </a:cubicBezTo>
                  <a:cubicBezTo>
                    <a:pt x="1158" y="311"/>
                    <a:pt x="1201" y="290"/>
                    <a:pt x="1237" y="264"/>
                  </a:cubicBezTo>
                  <a:cubicBezTo>
                    <a:pt x="1255" y="251"/>
                    <a:pt x="1274" y="239"/>
                    <a:pt x="1291" y="227"/>
                  </a:cubicBezTo>
                  <a:cubicBezTo>
                    <a:pt x="1308" y="214"/>
                    <a:pt x="1324" y="201"/>
                    <a:pt x="1339" y="189"/>
                  </a:cubicBezTo>
                  <a:cubicBezTo>
                    <a:pt x="1371" y="165"/>
                    <a:pt x="1396" y="140"/>
                    <a:pt x="1420" y="117"/>
                  </a:cubicBezTo>
                  <a:cubicBezTo>
                    <a:pt x="1432" y="106"/>
                    <a:pt x="1443" y="95"/>
                    <a:pt x="1453" y="86"/>
                  </a:cubicBezTo>
                  <a:cubicBezTo>
                    <a:pt x="1463" y="75"/>
                    <a:pt x="1471" y="66"/>
                    <a:pt x="1479" y="57"/>
                  </a:cubicBezTo>
                  <a:cubicBezTo>
                    <a:pt x="1511" y="22"/>
                    <a:pt x="1529" y="0"/>
                    <a:pt x="1529" y="0"/>
                  </a:cubicBezTo>
                  <a:cubicBezTo>
                    <a:pt x="1529" y="0"/>
                    <a:pt x="1517" y="26"/>
                    <a:pt x="1497" y="69"/>
                  </a:cubicBezTo>
                  <a:cubicBezTo>
                    <a:pt x="1492" y="80"/>
                    <a:pt x="1487" y="92"/>
                    <a:pt x="1481" y="105"/>
                  </a:cubicBezTo>
                  <a:cubicBezTo>
                    <a:pt x="1474" y="118"/>
                    <a:pt x="1466" y="132"/>
                    <a:pt x="1458" y="146"/>
                  </a:cubicBezTo>
                  <a:cubicBezTo>
                    <a:pt x="1441" y="175"/>
                    <a:pt x="1423" y="209"/>
                    <a:pt x="1398" y="243"/>
                  </a:cubicBezTo>
                  <a:cubicBezTo>
                    <a:pt x="1387" y="260"/>
                    <a:pt x="1374" y="278"/>
                    <a:pt x="1361" y="297"/>
                  </a:cubicBezTo>
                  <a:cubicBezTo>
                    <a:pt x="1347" y="315"/>
                    <a:pt x="1332" y="333"/>
                    <a:pt x="1317" y="352"/>
                  </a:cubicBezTo>
                  <a:cubicBezTo>
                    <a:pt x="1288" y="391"/>
                    <a:pt x="1251" y="426"/>
                    <a:pt x="1213" y="466"/>
                  </a:cubicBezTo>
                  <a:cubicBezTo>
                    <a:pt x="1194" y="484"/>
                    <a:pt x="1173" y="502"/>
                    <a:pt x="1152" y="521"/>
                  </a:cubicBezTo>
                  <a:cubicBezTo>
                    <a:pt x="1142" y="530"/>
                    <a:pt x="1131" y="540"/>
                    <a:pt x="1121" y="549"/>
                  </a:cubicBezTo>
                  <a:lnTo>
                    <a:pt x="1087" y="574"/>
                  </a:lnTo>
                  <a:cubicBezTo>
                    <a:pt x="1063" y="591"/>
                    <a:pt x="1041" y="610"/>
                    <a:pt x="1016" y="626"/>
                  </a:cubicBezTo>
                  <a:cubicBezTo>
                    <a:pt x="991" y="641"/>
                    <a:pt x="966" y="657"/>
                    <a:pt x="942" y="673"/>
                  </a:cubicBezTo>
                  <a:cubicBezTo>
                    <a:pt x="916" y="688"/>
                    <a:pt x="890" y="701"/>
                    <a:pt x="863" y="716"/>
                  </a:cubicBezTo>
                  <a:cubicBezTo>
                    <a:pt x="837" y="730"/>
                    <a:pt x="810" y="742"/>
                    <a:pt x="783" y="754"/>
                  </a:cubicBezTo>
                  <a:cubicBezTo>
                    <a:pt x="729" y="779"/>
                    <a:pt x="674" y="797"/>
                    <a:pt x="618" y="816"/>
                  </a:cubicBezTo>
                  <a:cubicBezTo>
                    <a:pt x="591" y="825"/>
                    <a:pt x="563" y="830"/>
                    <a:pt x="537" y="838"/>
                  </a:cubicBezTo>
                  <a:cubicBezTo>
                    <a:pt x="510" y="845"/>
                    <a:pt x="483" y="852"/>
                    <a:pt x="457" y="856"/>
                  </a:cubicBezTo>
                  <a:cubicBezTo>
                    <a:pt x="431" y="860"/>
                    <a:pt x="405" y="865"/>
                    <a:pt x="380" y="869"/>
                  </a:cubicBezTo>
                  <a:cubicBezTo>
                    <a:pt x="355" y="873"/>
                    <a:pt x="331" y="874"/>
                    <a:pt x="308" y="877"/>
                  </a:cubicBezTo>
                  <a:cubicBezTo>
                    <a:pt x="284" y="879"/>
                    <a:pt x="262" y="881"/>
                    <a:pt x="240" y="882"/>
                  </a:cubicBezTo>
                  <a:cubicBezTo>
                    <a:pt x="217" y="883"/>
                    <a:pt x="195" y="883"/>
                    <a:pt x="174" y="883"/>
                  </a:cubicBezTo>
                  <a:cubicBezTo>
                    <a:pt x="153" y="883"/>
                    <a:pt x="133" y="882"/>
                    <a:pt x="115" y="882"/>
                  </a:cubicBezTo>
                  <a:cubicBezTo>
                    <a:pt x="101" y="882"/>
                    <a:pt x="87" y="881"/>
                    <a:pt x="75" y="881"/>
                  </a:cubicBezTo>
                  <a:cubicBezTo>
                    <a:pt x="27" y="879"/>
                    <a:pt x="0" y="877"/>
                    <a:pt x="0" y="877"/>
                  </a:cubicBezTo>
                  <a:lnTo>
                    <a:pt x="99" y="37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6">
              <a:extLst>
                <a:ext uri="{FF2B5EF4-FFF2-40B4-BE49-F238E27FC236}">
                  <a16:creationId xmlns="" xmlns:a16="http://schemas.microsoft.com/office/drawing/2014/main" id="{54872322-70C8-40D5-AD0C-A36EC1AE5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6146800"/>
              <a:ext cx="260350" cy="233363"/>
            </a:xfrm>
            <a:custGeom>
              <a:avLst/>
              <a:gdLst>
                <a:gd name="T0" fmla="*/ 90 w 164"/>
                <a:gd name="T1" fmla="*/ 147 h 147"/>
                <a:gd name="T2" fmla="*/ 0 w 164"/>
                <a:gd name="T3" fmla="*/ 10 h 147"/>
                <a:gd name="T4" fmla="*/ 164 w 164"/>
                <a:gd name="T5" fmla="*/ 0 h 147"/>
                <a:gd name="T6" fmla="*/ 90 w 164"/>
                <a:gd name="T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147">
                  <a:moveTo>
                    <a:pt x="90" y="147"/>
                  </a:moveTo>
                  <a:lnTo>
                    <a:pt x="0" y="10"/>
                  </a:lnTo>
                  <a:lnTo>
                    <a:pt x="164" y="0"/>
                  </a:lnTo>
                  <a:lnTo>
                    <a:pt x="90" y="1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7">
              <a:extLst>
                <a:ext uri="{FF2B5EF4-FFF2-40B4-BE49-F238E27FC236}">
                  <a16:creationId xmlns="" xmlns:a16="http://schemas.microsoft.com/office/drawing/2014/main" id="{7CBD2296-A67E-488E-89F8-A548C6B8D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586413"/>
              <a:ext cx="217488" cy="512763"/>
            </a:xfrm>
            <a:custGeom>
              <a:avLst/>
              <a:gdLst>
                <a:gd name="T0" fmla="*/ 862 w 862"/>
                <a:gd name="T1" fmla="*/ 429 h 2040"/>
                <a:gd name="T2" fmla="*/ 785 w 862"/>
                <a:gd name="T3" fmla="*/ 474 h 2040"/>
                <a:gd name="T4" fmla="*/ 744 w 862"/>
                <a:gd name="T5" fmla="*/ 498 h 2040"/>
                <a:gd name="T6" fmla="*/ 710 w 862"/>
                <a:gd name="T7" fmla="*/ 521 h 2040"/>
                <a:gd name="T8" fmla="*/ 671 w 862"/>
                <a:gd name="T9" fmla="*/ 546 h 2040"/>
                <a:gd name="T10" fmla="*/ 650 w 862"/>
                <a:gd name="T11" fmla="*/ 560 h 2040"/>
                <a:gd name="T12" fmla="*/ 628 w 862"/>
                <a:gd name="T13" fmla="*/ 580 h 2040"/>
                <a:gd name="T14" fmla="*/ 580 w 862"/>
                <a:gd name="T15" fmla="*/ 621 h 2040"/>
                <a:gd name="T16" fmla="*/ 554 w 862"/>
                <a:gd name="T17" fmla="*/ 644 h 2040"/>
                <a:gd name="T18" fmla="*/ 531 w 862"/>
                <a:gd name="T19" fmla="*/ 669 h 2040"/>
                <a:gd name="T20" fmla="*/ 481 w 862"/>
                <a:gd name="T21" fmla="*/ 723 h 2040"/>
                <a:gd name="T22" fmla="*/ 474 w 862"/>
                <a:gd name="T23" fmla="*/ 730 h 2040"/>
                <a:gd name="T24" fmla="*/ 471 w 862"/>
                <a:gd name="T25" fmla="*/ 734 h 2040"/>
                <a:gd name="T26" fmla="*/ 470 w 862"/>
                <a:gd name="T27" fmla="*/ 734 h 2040"/>
                <a:gd name="T28" fmla="*/ 473 w 862"/>
                <a:gd name="T29" fmla="*/ 729 h 2040"/>
                <a:gd name="T30" fmla="*/ 473 w 862"/>
                <a:gd name="T31" fmla="*/ 730 h 2040"/>
                <a:gd name="T32" fmla="*/ 471 w 862"/>
                <a:gd name="T33" fmla="*/ 732 h 2040"/>
                <a:gd name="T34" fmla="*/ 458 w 862"/>
                <a:gd name="T35" fmla="*/ 750 h 2040"/>
                <a:gd name="T36" fmla="*/ 431 w 862"/>
                <a:gd name="T37" fmla="*/ 786 h 2040"/>
                <a:gd name="T38" fmla="*/ 418 w 862"/>
                <a:gd name="T39" fmla="*/ 804 h 2040"/>
                <a:gd name="T40" fmla="*/ 407 w 862"/>
                <a:gd name="T41" fmla="*/ 820 h 2040"/>
                <a:gd name="T42" fmla="*/ 386 w 862"/>
                <a:gd name="T43" fmla="*/ 851 h 2040"/>
                <a:gd name="T44" fmla="*/ 344 w 862"/>
                <a:gd name="T45" fmla="*/ 921 h 2040"/>
                <a:gd name="T46" fmla="*/ 272 w 862"/>
                <a:gd name="T47" fmla="*/ 1078 h 2040"/>
                <a:gd name="T48" fmla="*/ 223 w 862"/>
                <a:gd name="T49" fmla="*/ 1247 h 2040"/>
                <a:gd name="T50" fmla="*/ 199 w 862"/>
                <a:gd name="T51" fmla="*/ 1420 h 2040"/>
                <a:gd name="T52" fmla="*/ 198 w 862"/>
                <a:gd name="T53" fmla="*/ 1586 h 2040"/>
                <a:gd name="T54" fmla="*/ 205 w 862"/>
                <a:gd name="T55" fmla="*/ 1663 h 2040"/>
                <a:gd name="T56" fmla="*/ 216 w 862"/>
                <a:gd name="T57" fmla="*/ 1735 h 2040"/>
                <a:gd name="T58" fmla="*/ 245 w 862"/>
                <a:gd name="T59" fmla="*/ 1862 h 2040"/>
                <a:gd name="T60" fmla="*/ 276 w 862"/>
                <a:gd name="T61" fmla="*/ 1958 h 2040"/>
                <a:gd name="T62" fmla="*/ 310 w 862"/>
                <a:gd name="T63" fmla="*/ 2040 h 2040"/>
                <a:gd name="T64" fmla="*/ 255 w 862"/>
                <a:gd name="T65" fmla="*/ 1968 h 2040"/>
                <a:gd name="T66" fmla="*/ 199 w 862"/>
                <a:gd name="T67" fmla="*/ 1881 h 2040"/>
                <a:gd name="T68" fmla="*/ 136 w 862"/>
                <a:gd name="T69" fmla="*/ 1761 h 2040"/>
                <a:gd name="T70" fmla="*/ 104 w 862"/>
                <a:gd name="T71" fmla="*/ 1689 h 2040"/>
                <a:gd name="T72" fmla="*/ 75 w 862"/>
                <a:gd name="T73" fmla="*/ 1610 h 2040"/>
                <a:gd name="T74" fmla="*/ 28 w 862"/>
                <a:gd name="T75" fmla="*/ 1432 h 2040"/>
                <a:gd name="T76" fmla="*/ 3 w 862"/>
                <a:gd name="T77" fmla="*/ 1232 h 2040"/>
                <a:gd name="T78" fmla="*/ 7 w 862"/>
                <a:gd name="T79" fmla="*/ 1022 h 2040"/>
                <a:gd name="T80" fmla="*/ 41 w 862"/>
                <a:gd name="T81" fmla="*/ 811 h 2040"/>
                <a:gd name="T82" fmla="*/ 71 w 862"/>
                <a:gd name="T83" fmla="*/ 706 h 2040"/>
                <a:gd name="T84" fmla="*/ 88 w 862"/>
                <a:gd name="T85" fmla="*/ 654 h 2040"/>
                <a:gd name="T86" fmla="*/ 97 w 862"/>
                <a:gd name="T87" fmla="*/ 628 h 2040"/>
                <a:gd name="T88" fmla="*/ 106 w 862"/>
                <a:gd name="T89" fmla="*/ 607 h 2040"/>
                <a:gd name="T90" fmla="*/ 122 w 862"/>
                <a:gd name="T91" fmla="*/ 565 h 2040"/>
                <a:gd name="T92" fmla="*/ 130 w 862"/>
                <a:gd name="T93" fmla="*/ 544 h 2040"/>
                <a:gd name="T94" fmla="*/ 145 w 862"/>
                <a:gd name="T95" fmla="*/ 516 h 2040"/>
                <a:gd name="T96" fmla="*/ 190 w 862"/>
                <a:gd name="T97" fmla="*/ 429 h 2040"/>
                <a:gd name="T98" fmla="*/ 212 w 862"/>
                <a:gd name="T99" fmla="*/ 387 h 2040"/>
                <a:gd name="T100" fmla="*/ 237 w 862"/>
                <a:gd name="T101" fmla="*/ 348 h 2040"/>
                <a:gd name="T102" fmla="*/ 287 w 862"/>
                <a:gd name="T103" fmla="*/ 275 h 2040"/>
                <a:gd name="T104" fmla="*/ 310 w 862"/>
                <a:gd name="T105" fmla="*/ 241 h 2040"/>
                <a:gd name="T106" fmla="*/ 337 w 862"/>
                <a:gd name="T107" fmla="*/ 208 h 2040"/>
                <a:gd name="T108" fmla="*/ 389 w 862"/>
                <a:gd name="T109" fmla="*/ 147 h 2040"/>
                <a:gd name="T110" fmla="*/ 435 w 862"/>
                <a:gd name="T111" fmla="*/ 96 h 2040"/>
                <a:gd name="T112" fmla="*/ 468 w 862"/>
                <a:gd name="T113" fmla="*/ 63 h 2040"/>
                <a:gd name="T114" fmla="*/ 531 w 862"/>
                <a:gd name="T115" fmla="*/ 0 h 2040"/>
                <a:gd name="T116" fmla="*/ 862 w 862"/>
                <a:gd name="T117" fmla="*/ 42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2" h="2040">
                  <a:moveTo>
                    <a:pt x="862" y="429"/>
                  </a:moveTo>
                  <a:cubicBezTo>
                    <a:pt x="862" y="429"/>
                    <a:pt x="834" y="446"/>
                    <a:pt x="785" y="474"/>
                  </a:cubicBezTo>
                  <a:cubicBezTo>
                    <a:pt x="772" y="481"/>
                    <a:pt x="759" y="489"/>
                    <a:pt x="744" y="498"/>
                  </a:cubicBezTo>
                  <a:cubicBezTo>
                    <a:pt x="730" y="506"/>
                    <a:pt x="722" y="512"/>
                    <a:pt x="710" y="521"/>
                  </a:cubicBezTo>
                  <a:cubicBezTo>
                    <a:pt x="698" y="529"/>
                    <a:pt x="685" y="537"/>
                    <a:pt x="671" y="546"/>
                  </a:cubicBezTo>
                  <a:cubicBezTo>
                    <a:pt x="664" y="551"/>
                    <a:pt x="657" y="556"/>
                    <a:pt x="650" y="560"/>
                  </a:cubicBezTo>
                  <a:cubicBezTo>
                    <a:pt x="643" y="567"/>
                    <a:pt x="635" y="573"/>
                    <a:pt x="628" y="580"/>
                  </a:cubicBezTo>
                  <a:cubicBezTo>
                    <a:pt x="612" y="593"/>
                    <a:pt x="596" y="607"/>
                    <a:pt x="580" y="621"/>
                  </a:cubicBezTo>
                  <a:cubicBezTo>
                    <a:pt x="571" y="629"/>
                    <a:pt x="562" y="636"/>
                    <a:pt x="554" y="644"/>
                  </a:cubicBezTo>
                  <a:cubicBezTo>
                    <a:pt x="547" y="652"/>
                    <a:pt x="539" y="661"/>
                    <a:pt x="531" y="669"/>
                  </a:cubicBezTo>
                  <a:cubicBezTo>
                    <a:pt x="515" y="687"/>
                    <a:pt x="498" y="705"/>
                    <a:pt x="481" y="723"/>
                  </a:cubicBezTo>
                  <a:lnTo>
                    <a:pt x="474" y="730"/>
                  </a:lnTo>
                  <a:lnTo>
                    <a:pt x="471" y="734"/>
                  </a:lnTo>
                  <a:lnTo>
                    <a:pt x="470" y="734"/>
                  </a:lnTo>
                  <a:cubicBezTo>
                    <a:pt x="467" y="740"/>
                    <a:pt x="474" y="727"/>
                    <a:pt x="473" y="729"/>
                  </a:cubicBezTo>
                  <a:lnTo>
                    <a:pt x="473" y="730"/>
                  </a:lnTo>
                  <a:lnTo>
                    <a:pt x="471" y="732"/>
                  </a:lnTo>
                  <a:lnTo>
                    <a:pt x="458" y="750"/>
                  </a:lnTo>
                  <a:cubicBezTo>
                    <a:pt x="449" y="762"/>
                    <a:pt x="440" y="774"/>
                    <a:pt x="431" y="786"/>
                  </a:cubicBezTo>
                  <a:lnTo>
                    <a:pt x="418" y="804"/>
                  </a:lnTo>
                  <a:cubicBezTo>
                    <a:pt x="413" y="811"/>
                    <a:pt x="411" y="815"/>
                    <a:pt x="407" y="820"/>
                  </a:cubicBezTo>
                  <a:cubicBezTo>
                    <a:pt x="400" y="831"/>
                    <a:pt x="393" y="841"/>
                    <a:pt x="386" y="851"/>
                  </a:cubicBezTo>
                  <a:cubicBezTo>
                    <a:pt x="371" y="871"/>
                    <a:pt x="358" y="897"/>
                    <a:pt x="344" y="921"/>
                  </a:cubicBezTo>
                  <a:cubicBezTo>
                    <a:pt x="317" y="971"/>
                    <a:pt x="293" y="1023"/>
                    <a:pt x="272" y="1078"/>
                  </a:cubicBezTo>
                  <a:cubicBezTo>
                    <a:pt x="251" y="1133"/>
                    <a:pt x="235" y="1190"/>
                    <a:pt x="223" y="1247"/>
                  </a:cubicBezTo>
                  <a:cubicBezTo>
                    <a:pt x="211" y="1305"/>
                    <a:pt x="203" y="1363"/>
                    <a:pt x="199" y="1420"/>
                  </a:cubicBezTo>
                  <a:cubicBezTo>
                    <a:pt x="195" y="1477"/>
                    <a:pt x="195" y="1533"/>
                    <a:pt x="198" y="1586"/>
                  </a:cubicBezTo>
                  <a:cubicBezTo>
                    <a:pt x="198" y="1612"/>
                    <a:pt x="203" y="1638"/>
                    <a:pt x="205" y="1663"/>
                  </a:cubicBezTo>
                  <a:cubicBezTo>
                    <a:pt x="207" y="1688"/>
                    <a:pt x="212" y="1712"/>
                    <a:pt x="216" y="1735"/>
                  </a:cubicBezTo>
                  <a:cubicBezTo>
                    <a:pt x="223" y="1782"/>
                    <a:pt x="235" y="1824"/>
                    <a:pt x="245" y="1862"/>
                  </a:cubicBezTo>
                  <a:cubicBezTo>
                    <a:pt x="256" y="1899"/>
                    <a:pt x="267" y="1931"/>
                    <a:pt x="276" y="1958"/>
                  </a:cubicBezTo>
                  <a:cubicBezTo>
                    <a:pt x="298" y="2010"/>
                    <a:pt x="310" y="2040"/>
                    <a:pt x="310" y="2040"/>
                  </a:cubicBezTo>
                  <a:cubicBezTo>
                    <a:pt x="310" y="2040"/>
                    <a:pt x="290" y="2014"/>
                    <a:pt x="255" y="1968"/>
                  </a:cubicBezTo>
                  <a:cubicBezTo>
                    <a:pt x="239" y="1945"/>
                    <a:pt x="220" y="1916"/>
                    <a:pt x="199" y="1881"/>
                  </a:cubicBezTo>
                  <a:cubicBezTo>
                    <a:pt x="179" y="1846"/>
                    <a:pt x="156" y="1807"/>
                    <a:pt x="136" y="1761"/>
                  </a:cubicBezTo>
                  <a:cubicBezTo>
                    <a:pt x="125" y="1739"/>
                    <a:pt x="113" y="1715"/>
                    <a:pt x="104" y="1689"/>
                  </a:cubicBezTo>
                  <a:cubicBezTo>
                    <a:pt x="95" y="1664"/>
                    <a:pt x="83" y="1638"/>
                    <a:pt x="75" y="1610"/>
                  </a:cubicBezTo>
                  <a:cubicBezTo>
                    <a:pt x="56" y="1555"/>
                    <a:pt x="40" y="1495"/>
                    <a:pt x="28" y="1432"/>
                  </a:cubicBezTo>
                  <a:cubicBezTo>
                    <a:pt x="16" y="1369"/>
                    <a:pt x="7" y="1302"/>
                    <a:pt x="3" y="1232"/>
                  </a:cubicBezTo>
                  <a:cubicBezTo>
                    <a:pt x="0" y="1163"/>
                    <a:pt x="0" y="1093"/>
                    <a:pt x="7" y="1022"/>
                  </a:cubicBezTo>
                  <a:cubicBezTo>
                    <a:pt x="13" y="951"/>
                    <a:pt x="25" y="880"/>
                    <a:pt x="41" y="811"/>
                  </a:cubicBezTo>
                  <a:cubicBezTo>
                    <a:pt x="50" y="776"/>
                    <a:pt x="58" y="742"/>
                    <a:pt x="71" y="706"/>
                  </a:cubicBezTo>
                  <a:cubicBezTo>
                    <a:pt x="77" y="689"/>
                    <a:pt x="83" y="671"/>
                    <a:pt x="88" y="654"/>
                  </a:cubicBezTo>
                  <a:lnTo>
                    <a:pt x="97" y="628"/>
                  </a:lnTo>
                  <a:lnTo>
                    <a:pt x="106" y="607"/>
                  </a:lnTo>
                  <a:cubicBezTo>
                    <a:pt x="111" y="593"/>
                    <a:pt x="117" y="579"/>
                    <a:pt x="122" y="565"/>
                  </a:cubicBezTo>
                  <a:lnTo>
                    <a:pt x="130" y="544"/>
                  </a:lnTo>
                  <a:lnTo>
                    <a:pt x="145" y="516"/>
                  </a:lnTo>
                  <a:cubicBezTo>
                    <a:pt x="160" y="487"/>
                    <a:pt x="175" y="458"/>
                    <a:pt x="190" y="429"/>
                  </a:cubicBezTo>
                  <a:cubicBezTo>
                    <a:pt x="197" y="415"/>
                    <a:pt x="204" y="401"/>
                    <a:pt x="212" y="387"/>
                  </a:cubicBezTo>
                  <a:cubicBezTo>
                    <a:pt x="219" y="374"/>
                    <a:pt x="228" y="361"/>
                    <a:pt x="237" y="348"/>
                  </a:cubicBezTo>
                  <a:cubicBezTo>
                    <a:pt x="254" y="323"/>
                    <a:pt x="270" y="299"/>
                    <a:pt x="287" y="275"/>
                  </a:cubicBezTo>
                  <a:cubicBezTo>
                    <a:pt x="295" y="263"/>
                    <a:pt x="302" y="252"/>
                    <a:pt x="310" y="241"/>
                  </a:cubicBezTo>
                  <a:cubicBezTo>
                    <a:pt x="319" y="229"/>
                    <a:pt x="329" y="218"/>
                    <a:pt x="337" y="208"/>
                  </a:cubicBezTo>
                  <a:cubicBezTo>
                    <a:pt x="356" y="187"/>
                    <a:pt x="373" y="166"/>
                    <a:pt x="389" y="147"/>
                  </a:cubicBezTo>
                  <a:cubicBezTo>
                    <a:pt x="405" y="129"/>
                    <a:pt x="423" y="109"/>
                    <a:pt x="435" y="96"/>
                  </a:cubicBezTo>
                  <a:cubicBezTo>
                    <a:pt x="447" y="84"/>
                    <a:pt x="458" y="73"/>
                    <a:pt x="468" y="63"/>
                  </a:cubicBezTo>
                  <a:cubicBezTo>
                    <a:pt x="508" y="23"/>
                    <a:pt x="531" y="0"/>
                    <a:pt x="531" y="0"/>
                  </a:cubicBezTo>
                  <a:lnTo>
                    <a:pt x="862" y="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8">
              <a:extLst>
                <a:ext uri="{FF2B5EF4-FFF2-40B4-BE49-F238E27FC236}">
                  <a16:creationId xmlns="" xmlns:a16="http://schemas.microsoft.com/office/drawing/2014/main" id="{50F659F1-D196-4404-B916-A9E9A2FA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5540375"/>
              <a:ext cx="257175" cy="242888"/>
            </a:xfrm>
            <a:custGeom>
              <a:avLst/>
              <a:gdLst>
                <a:gd name="T0" fmla="*/ 0 w 162"/>
                <a:gd name="T1" fmla="*/ 0 h 153"/>
                <a:gd name="T2" fmla="*/ 162 w 162"/>
                <a:gd name="T3" fmla="*/ 25 h 153"/>
                <a:gd name="T4" fmla="*/ 60 w 162"/>
                <a:gd name="T5" fmla="*/ 153 h 153"/>
                <a:gd name="T6" fmla="*/ 0 w 162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53">
                  <a:moveTo>
                    <a:pt x="0" y="0"/>
                  </a:moveTo>
                  <a:lnTo>
                    <a:pt x="162" y="25"/>
                  </a:lnTo>
                  <a:lnTo>
                    <a:pt x="6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ounded Rectangle 26"/>
          <p:cNvSpPr/>
          <p:nvPr/>
        </p:nvSpPr>
        <p:spPr>
          <a:xfrm>
            <a:off x="5580112" y="1412776"/>
            <a:ext cx="2664296" cy="1728192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endParaRPr lang="en-US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26"/>
          <p:cNvSpPr/>
          <p:nvPr/>
        </p:nvSpPr>
        <p:spPr>
          <a:xfrm>
            <a:off x="5652120" y="4365104"/>
            <a:ext cx="2664296" cy="1800200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endParaRPr lang="en-US" sz="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26"/>
          <p:cNvSpPr/>
          <p:nvPr/>
        </p:nvSpPr>
        <p:spPr>
          <a:xfrm>
            <a:off x="179512" y="1268760"/>
            <a:ext cx="3456384" cy="5184576"/>
          </a:xfrm>
          <a:prstGeom prst="roundRect">
            <a:avLst>
              <a:gd name="adj" fmla="val 13209"/>
            </a:avLst>
          </a:prstGeom>
          <a:solidFill>
            <a:srgbClr val="8688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lvl="0"/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C:\Users\ЧС\Desktop\ФОТО_2021\Безымянный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2520280" cy="1303911"/>
          </a:xfrm>
          <a:prstGeom prst="rect">
            <a:avLst/>
          </a:prstGeom>
          <a:noFill/>
        </p:spPr>
      </p:pic>
      <p:pic>
        <p:nvPicPr>
          <p:cNvPr id="21507" name="Picture 3" descr="C:\Users\ЧС\Desktop\ФОТО_2021\Безымянный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2520280" cy="1263587"/>
          </a:xfrm>
          <a:prstGeom prst="rect">
            <a:avLst/>
          </a:prstGeom>
          <a:noFill/>
        </p:spPr>
      </p:pic>
      <p:pic>
        <p:nvPicPr>
          <p:cNvPr id="21509" name="Picture 5" descr="C:\Users\ЧС\Desktop\ФОТО_2021\PHOTO-2021-08-26-14-07-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080120" cy="1507481"/>
          </a:xfrm>
          <a:prstGeom prst="rect">
            <a:avLst/>
          </a:prstGeom>
          <a:noFill/>
        </p:spPr>
      </p:pic>
      <p:pic>
        <p:nvPicPr>
          <p:cNvPr id="21510" name="Picture 6" descr="C:\Users\ЧС\Desktop\ФОТО_2021\PHOTO-2021-08-26-14-08-0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1"/>
            <a:ext cx="1080120" cy="1380578"/>
          </a:xfrm>
          <a:prstGeom prst="rect">
            <a:avLst/>
          </a:prstGeom>
          <a:noFill/>
        </p:spPr>
      </p:pic>
      <p:pic>
        <p:nvPicPr>
          <p:cNvPr id="21511" name="Picture 7" descr="C:\Users\ЧС\Desktop\ФОТО_2021\PHOTO-2021-08-26-14-08-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340768"/>
            <a:ext cx="1012874" cy="1512168"/>
          </a:xfrm>
          <a:prstGeom prst="rect">
            <a:avLst/>
          </a:prstGeom>
          <a:noFill/>
        </p:spPr>
      </p:pic>
      <p:pic>
        <p:nvPicPr>
          <p:cNvPr id="21512" name="Picture 8" descr="C:\Users\ЧС\Desktop\ФОТО_2021\PHOTO-2021-08-26-14-11-1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340768"/>
            <a:ext cx="1067435" cy="1512168"/>
          </a:xfrm>
          <a:prstGeom prst="rect">
            <a:avLst/>
          </a:prstGeom>
          <a:noFill/>
        </p:spPr>
      </p:pic>
      <p:pic>
        <p:nvPicPr>
          <p:cNvPr id="21513" name="Picture 9" descr="C:\Users\ЧС\Desktop\ФОТО_2021\PHOTO-2021-08-26-14-11-4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996952"/>
            <a:ext cx="976495" cy="1368152"/>
          </a:xfrm>
          <a:prstGeom prst="rect">
            <a:avLst/>
          </a:prstGeom>
          <a:noFill/>
        </p:spPr>
      </p:pic>
      <p:pic>
        <p:nvPicPr>
          <p:cNvPr id="21514" name="Picture 10" descr="C:\Users\ЧС\Desktop\ФОТО_2021\PHOTO-2021-08-26-14-13-0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996952"/>
            <a:ext cx="1080120" cy="1369967"/>
          </a:xfrm>
          <a:prstGeom prst="rect">
            <a:avLst/>
          </a:prstGeom>
          <a:noFill/>
        </p:spPr>
      </p:pic>
      <p:pic>
        <p:nvPicPr>
          <p:cNvPr id="21515" name="Picture 11" descr="C:\Users\ЧС\Desktop\ФОТО_2021\PHOTO-2021-08-26-14-23-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581128"/>
            <a:ext cx="1101479" cy="1565973"/>
          </a:xfrm>
          <a:prstGeom prst="rect">
            <a:avLst/>
          </a:prstGeom>
          <a:noFill/>
        </p:spPr>
      </p:pic>
      <p:pic>
        <p:nvPicPr>
          <p:cNvPr id="21516" name="Picture 12" descr="C:\Users\ЧС\Desktop\ФОТО_2021\PHOTO-2021-08-26-14-23-4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581128"/>
            <a:ext cx="1028709" cy="158417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627784" y="4725144"/>
            <a:ext cx="936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ja-JP" sz="1400" b="1" dirty="0" err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Аккаунты</a:t>
            </a:r>
            <a:r>
              <a:rPr lang="ru-RU" altLang="ja-JP" sz="14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депутатов в </a:t>
            </a:r>
            <a:r>
              <a:rPr lang="ru-RU" altLang="ja-JP" sz="1400" b="1" dirty="0" err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соцсетях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2780928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ja-JP" sz="14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Сайт муниципального округа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96136" y="5805264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ja-JP" sz="1400" b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Электронная газета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</a:t>
            </a:r>
          </a:p>
          <a:p>
            <a:pPr algn="ctr"/>
            <a:r>
              <a:rPr lang="ru-RU" sz="7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ВНИМАНИЕ!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1"/>
          <p:cNvSpPr/>
          <p:nvPr/>
        </p:nvSpPr>
        <p:spPr>
          <a:xfrm>
            <a:off x="1" y="0"/>
            <a:ext cx="4499991" cy="65973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3026451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5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формы</a:t>
            </a:r>
            <a:endParaRPr lang="zh-CN" altLang="en-US" sz="5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3026451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4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депутатов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636912"/>
            <a:ext cx="3026451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4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работы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五边形 37"/>
          <p:cNvSpPr/>
          <p:nvPr/>
        </p:nvSpPr>
        <p:spPr>
          <a:xfrm flipH="1">
            <a:off x="4572000" y="548680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Участие в заседаниях Совета депутатов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五边形 37"/>
          <p:cNvSpPr/>
          <p:nvPr/>
        </p:nvSpPr>
        <p:spPr>
          <a:xfrm flipH="1">
            <a:off x="4572000" y="1340768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Участие в работе постоянных комиссий, рабочих групп и иных формирований Совета депутатов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五边形 37"/>
          <p:cNvSpPr/>
          <p:nvPr/>
        </p:nvSpPr>
        <p:spPr>
          <a:xfrm flipH="1">
            <a:off x="4572000" y="2132856"/>
            <a:ext cx="3816424" cy="67969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Подготовка проектов муниципальных нормативных и иных правовых актов Совета депутатов </a:t>
            </a:r>
          </a:p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и поправок к ним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五边形 37"/>
          <p:cNvSpPr/>
          <p:nvPr/>
        </p:nvSpPr>
        <p:spPr>
          <a:xfrm flipH="1">
            <a:off x="4572000" y="2924944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Участие в выполнении поручений Совета депутатов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五边形 37"/>
          <p:cNvSpPr/>
          <p:nvPr/>
        </p:nvSpPr>
        <p:spPr>
          <a:xfrm flipH="1">
            <a:off x="4572000" y="3717032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Реализация права на депутатский запрос, обращение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五边形 37"/>
          <p:cNvSpPr/>
          <p:nvPr/>
        </p:nvSpPr>
        <p:spPr>
          <a:xfrm flipH="1">
            <a:off x="4572000" y="4509120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Работа с избирателями (прием граждан, рассмотрение обращений граждан и подготовка ответов в пределах своей компетенции, отчет перед населением на встречах,</a:t>
            </a:r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через </a:t>
            </a:r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СМИ)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五边形 37"/>
          <p:cNvSpPr/>
          <p:nvPr/>
        </p:nvSpPr>
        <p:spPr>
          <a:xfrm flipH="1">
            <a:off x="4572000" y="5301208"/>
            <a:ext cx="3816424" cy="679694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Участие в работе комиссий, рабочих групп, образуемых совместно с аппаратом Совета депутатов, органами исполнительной власти, общественными объединениями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395536" y="1484784"/>
            <a:ext cx="3744416" cy="4434587"/>
            <a:chOff x="2699792" y="2204864"/>
            <a:chExt cx="3744416" cy="4434587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352726" y="2834893"/>
              <a:ext cx="1091482" cy="2327702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783613" y="4879082"/>
              <a:ext cx="2385596" cy="1003790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777269" y="3637755"/>
              <a:ext cx="1418416" cy="2205102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699792" y="2431334"/>
              <a:ext cx="1879019" cy="1797286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838953" y="2204864"/>
              <a:ext cx="2143801" cy="1446513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rgbClr val="023A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"/>
            <p:cNvSpPr/>
            <p:nvPr/>
          </p:nvSpPr>
          <p:spPr>
            <a:xfrm>
              <a:off x="5703572" y="429309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2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5179415" y="279883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" name="Oval 14"/>
            <p:cNvSpPr/>
            <p:nvPr/>
          </p:nvSpPr>
          <p:spPr>
            <a:xfrm>
              <a:off x="4375619" y="518608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2" name="Oval 15"/>
            <p:cNvSpPr/>
            <p:nvPr/>
          </p:nvSpPr>
          <p:spPr>
            <a:xfrm>
              <a:off x="3096688" y="429309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3" name="Oval 16"/>
            <p:cNvSpPr/>
            <p:nvPr/>
          </p:nvSpPr>
          <p:spPr>
            <a:xfrm>
              <a:off x="3534139" y="279883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5</a:t>
              </a:r>
            </a:p>
          </p:txBody>
        </p:sp>
        <p:pic>
          <p:nvPicPr>
            <p:cNvPr id="14" name="Ellipse 256"/>
            <p:cNvPicPr>
              <a:picLocks noChangeArrowheads="1"/>
            </p:cNvPicPr>
            <p:nvPr/>
          </p:nvPicPr>
          <p:blipFill>
            <a:blip r:embed="rId2" cstate="print">
              <a:lum bright="6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835" y="6128171"/>
              <a:ext cx="3494330" cy="51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69"/>
            <p:cNvSpPr txBox="1">
              <a:spLocks noChangeArrowheads="1"/>
            </p:cNvSpPr>
            <p:nvPr/>
          </p:nvSpPr>
          <p:spPr bwMode="auto">
            <a:xfrm>
              <a:off x="3341599" y="6205278"/>
              <a:ext cx="2457831" cy="35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67544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Работа по нормотворческой деятельности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7" name="Group 3"/>
          <p:cNvGrpSpPr/>
          <p:nvPr/>
        </p:nvGrpSpPr>
        <p:grpSpPr>
          <a:xfrm>
            <a:off x="4283968" y="1772816"/>
            <a:ext cx="4104456" cy="556797"/>
            <a:chOff x="4788024" y="1576059"/>
            <a:chExt cx="3888110" cy="556797"/>
          </a:xfrm>
        </p:grpSpPr>
        <p:sp>
          <p:nvSpPr>
            <p:cNvPr id="18" name="Rounded Rectangle 4"/>
            <p:cNvSpPr/>
            <p:nvPr/>
          </p:nvSpPr>
          <p:spPr>
            <a:xfrm>
              <a:off x="4788024" y="1576059"/>
              <a:ext cx="3888110" cy="556797"/>
            </a:xfrm>
            <a:prstGeom prst="roundRect">
              <a:avLst>
                <a:gd name="adj" fmla="val 13209"/>
              </a:avLst>
            </a:prstGeom>
            <a:solidFill>
              <a:srgbClr val="023A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ru-RU" b="1" cap="small" dirty="0" smtClean="0"/>
                <a:t>Главное управление Министерства юстиции по Москве</a:t>
              </a:r>
              <a:endParaRPr lang="en-US" b="1" cap="small" dirty="0"/>
            </a:p>
          </p:txBody>
        </p:sp>
        <p:sp>
          <p:nvSpPr>
            <p:cNvPr id="19" name="Oval 5"/>
            <p:cNvSpPr/>
            <p:nvPr/>
          </p:nvSpPr>
          <p:spPr>
            <a:xfrm>
              <a:off x="4924449" y="1720075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83968" y="2564904"/>
            <a:ext cx="4104000" cy="556797"/>
            <a:chOff x="4932040" y="2171390"/>
            <a:chExt cx="3888110" cy="556797"/>
          </a:xfrm>
        </p:grpSpPr>
        <p:sp>
          <p:nvSpPr>
            <p:cNvPr id="21" name="Rounded Rectangle 20"/>
            <p:cNvSpPr/>
            <p:nvPr/>
          </p:nvSpPr>
          <p:spPr>
            <a:xfrm>
              <a:off x="4932040" y="2171390"/>
              <a:ext cx="3888110" cy="556797"/>
            </a:xfrm>
            <a:prstGeom prst="roundRect">
              <a:avLst>
                <a:gd name="adj" fmla="val 1320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ru-RU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Органы прокуратуры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68480" y="2315406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2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83968" y="3429000"/>
            <a:ext cx="4104000" cy="556797"/>
            <a:chOff x="5084440" y="1656451"/>
            <a:chExt cx="3888110" cy="556797"/>
          </a:xfrm>
        </p:grpSpPr>
        <p:sp>
          <p:nvSpPr>
            <p:cNvPr id="24" name="Rounded Rectangle 23"/>
            <p:cNvSpPr/>
            <p:nvPr/>
          </p:nvSpPr>
          <p:spPr>
            <a:xfrm>
              <a:off x="5084440" y="1656451"/>
              <a:ext cx="3888110" cy="556797"/>
            </a:xfrm>
            <a:prstGeom prst="roundRect">
              <a:avLst>
                <a:gd name="adj" fmla="val 1320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ru-RU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Совет муниципальных образований города Москвы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220880" y="1800467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3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83968" y="4221088"/>
            <a:ext cx="4104000" cy="556797"/>
            <a:chOff x="5084440" y="1656451"/>
            <a:chExt cx="3888110" cy="556797"/>
          </a:xfrm>
        </p:grpSpPr>
        <p:sp>
          <p:nvSpPr>
            <p:cNvPr id="27" name="Rounded Rectangle 26"/>
            <p:cNvSpPr/>
            <p:nvPr/>
          </p:nvSpPr>
          <p:spPr>
            <a:xfrm>
              <a:off x="5084440" y="1656451"/>
              <a:ext cx="3888110" cy="556797"/>
            </a:xfrm>
            <a:prstGeom prst="roundRect">
              <a:avLst>
                <a:gd name="adj" fmla="val 13209"/>
              </a:avLst>
            </a:prstGeom>
            <a:solidFill>
              <a:srgbClr val="8688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rtlCol="0" anchor="ctr"/>
            <a:lstStyle/>
            <a:p>
              <a:r>
                <a:rPr lang="ru-RU" sz="2000" b="1" cap="sm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Суды</a:t>
              </a:r>
              <a:endParaRPr lang="en-US" sz="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220880" y="1800467"/>
              <a:ext cx="297571" cy="2975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 Black" panose="020B0A04020102020204" pitchFamily="34" charset="0"/>
                </a:rPr>
                <a:t>4</a:t>
              </a:r>
              <a:endParaRPr lang="en-US" sz="1200" b="1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9" name="Rounded Rectangle 29"/>
          <p:cNvSpPr/>
          <p:nvPr/>
        </p:nvSpPr>
        <p:spPr>
          <a:xfrm>
            <a:off x="4283968" y="5013176"/>
            <a:ext cx="4104000" cy="556797"/>
          </a:xfrm>
          <a:prstGeom prst="roundRect">
            <a:avLst>
              <a:gd name="adj" fmla="val 13209"/>
            </a:avLst>
          </a:prstGeom>
          <a:solidFill>
            <a:srgbClr val="6D90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r>
              <a:rPr lang="ru-R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 муниципального округа Чертаново Северное</a:t>
            </a:r>
            <a:endParaRPr lang="en-U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16"/>
          <p:cNvSpPr/>
          <p:nvPr/>
        </p:nvSpPr>
        <p:spPr>
          <a:xfrm>
            <a:off x="4427984" y="5157192"/>
            <a:ext cx="317781" cy="317781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SC_0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07" y="4005064"/>
            <a:ext cx="355916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2"/>
          <p:cNvSpPr/>
          <p:nvPr/>
        </p:nvSpPr>
        <p:spPr bwMode="auto">
          <a:xfrm>
            <a:off x="755576" y="1484784"/>
            <a:ext cx="3073621" cy="307234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Работа по нормотворческой деятельности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MH_Title_1"/>
          <p:cNvSpPr/>
          <p:nvPr>
            <p:custDataLst>
              <p:tags r:id="rId1"/>
            </p:custDataLst>
          </p:nvPr>
        </p:nvSpPr>
        <p:spPr>
          <a:xfrm>
            <a:off x="1043608" y="1844824"/>
            <a:ext cx="2376264" cy="24482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060848"/>
            <a:ext cx="1584176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8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49</a:t>
            </a:r>
            <a:endParaRPr lang="zh-CN" altLang="en-US" sz="8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356992"/>
            <a:ext cx="18002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2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проектов </a:t>
            </a:r>
          </a:p>
          <a:p>
            <a:r>
              <a:rPr lang="ru-RU" altLang="zh-CN" sz="2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решений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 descr="DSC_04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3689142" cy="24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Users\ЧС\Desktop\ФОТО_2018\2018_11_21_почетная грамота\DSC_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3672408" cy="2439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Изменения в Устав муниципального округа Чертаново Северное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251520" y="1484784"/>
            <a:ext cx="4113777" cy="4326093"/>
            <a:chOff x="755877" y="1428750"/>
            <a:chExt cx="4003448" cy="297725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5400000">
              <a:off x="486002" y="1797738"/>
              <a:ext cx="2878138" cy="2338388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846AC"/>
                </a:gs>
                <a:gs pos="100000">
                  <a:srgbClr val="2180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877106" y="1478306"/>
              <a:ext cx="211137" cy="317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4000" b="1" kern="10" dirty="0">
                  <a:solidFill>
                    <a:srgbClr val="0846AC"/>
                  </a:solidFill>
                  <a:cs typeface="Arial"/>
                </a:rPr>
                <a:t>1</a:t>
              </a:r>
              <a:endParaRPr lang="zh-CN" altLang="en-US" sz="4000" b="1" kern="10" dirty="0">
                <a:solidFill>
                  <a:srgbClr val="0846AC"/>
                </a:solidFill>
                <a:cs typeface="Arial"/>
              </a:endParaRPr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0875" y="1428750"/>
              <a:ext cx="298450" cy="317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zh-CN" altLang="en-US" sz="4000" b="1" kern="10" dirty="0">
                <a:solidFill>
                  <a:srgbClr val="A6A6A6"/>
                </a:solidFill>
                <a:cs typeface="Arial"/>
              </a:endParaRPr>
            </a:p>
          </p:txBody>
        </p:sp>
      </p:grpSp>
      <p:sp>
        <p:nvSpPr>
          <p:cNvPr id="15" name="Freeform 5"/>
          <p:cNvSpPr>
            <a:spLocks/>
          </p:cNvSpPr>
          <p:nvPr/>
        </p:nvSpPr>
        <p:spPr bwMode="auto">
          <a:xfrm rot="5400000">
            <a:off x="2156924" y="2459698"/>
            <a:ext cx="4182077" cy="2520281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0846AC"/>
              </a:gs>
              <a:gs pos="100000">
                <a:srgbClr val="2180C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 rot="5400000">
            <a:off x="4909317" y="2443609"/>
            <a:ext cx="4176466" cy="2546847"/>
          </a:xfrm>
          <a:custGeom>
            <a:avLst/>
            <a:gdLst>
              <a:gd name="T0" fmla="*/ 3697717 w 2676"/>
              <a:gd name="T1" fmla="*/ 0 h 920"/>
              <a:gd name="T2" fmla="*/ 63269 w 2676"/>
              <a:gd name="T3" fmla="*/ 0 h 920"/>
              <a:gd name="T4" fmla="*/ 0 w 2676"/>
              <a:gd name="T5" fmla="*/ 124541 h 920"/>
              <a:gd name="T6" fmla="*/ 0 w 2676"/>
              <a:gd name="T7" fmla="*/ 852411 h 920"/>
              <a:gd name="T8" fmla="*/ 220738 w 2676"/>
              <a:gd name="T9" fmla="*/ 852411 h 920"/>
              <a:gd name="T10" fmla="*/ 220738 w 2676"/>
              <a:gd name="T11" fmla="*/ 359784 h 920"/>
              <a:gd name="T12" fmla="*/ 684710 w 2676"/>
              <a:gd name="T13" fmla="*/ 1273082 h 920"/>
              <a:gd name="T14" fmla="*/ 222144 w 2676"/>
              <a:gd name="T15" fmla="*/ 2183612 h 920"/>
              <a:gd name="T16" fmla="*/ 222144 w 2676"/>
              <a:gd name="T17" fmla="*/ 1690984 h 920"/>
              <a:gd name="T18" fmla="*/ 0 w 2676"/>
              <a:gd name="T19" fmla="*/ 1690984 h 920"/>
              <a:gd name="T20" fmla="*/ 0 w 2676"/>
              <a:gd name="T21" fmla="*/ 2418855 h 920"/>
              <a:gd name="T22" fmla="*/ 63269 w 2676"/>
              <a:gd name="T23" fmla="*/ 2546163 h 920"/>
              <a:gd name="T24" fmla="*/ 3697717 w 2676"/>
              <a:gd name="T25" fmla="*/ 2546163 h 920"/>
              <a:gd name="T26" fmla="*/ 3762392 w 2676"/>
              <a:gd name="T27" fmla="*/ 2418855 h 920"/>
              <a:gd name="T28" fmla="*/ 3762392 w 2676"/>
              <a:gd name="T29" fmla="*/ 124541 h 920"/>
              <a:gd name="T30" fmla="*/ 3697717 w 2676"/>
              <a:gd name="T31" fmla="*/ 0 h 9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76" h="920">
                <a:moveTo>
                  <a:pt x="2630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308"/>
                  <a:pt x="0" y="308"/>
                  <a:pt x="0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487" y="460"/>
                  <a:pt x="487" y="460"/>
                  <a:pt x="487" y="460"/>
                </a:cubicBezTo>
                <a:cubicBezTo>
                  <a:pt x="158" y="789"/>
                  <a:pt x="158" y="789"/>
                  <a:pt x="158" y="789"/>
                </a:cubicBezTo>
                <a:cubicBezTo>
                  <a:pt x="158" y="611"/>
                  <a:pt x="158" y="611"/>
                  <a:pt x="158" y="611"/>
                </a:cubicBezTo>
                <a:cubicBezTo>
                  <a:pt x="0" y="611"/>
                  <a:pt x="0" y="611"/>
                  <a:pt x="0" y="611"/>
                </a:cubicBezTo>
                <a:cubicBezTo>
                  <a:pt x="0" y="874"/>
                  <a:pt x="0" y="874"/>
                  <a:pt x="0" y="874"/>
                </a:cubicBezTo>
                <a:cubicBezTo>
                  <a:pt x="0" y="899"/>
                  <a:pt x="20" y="920"/>
                  <a:pt x="45" y="920"/>
                </a:cubicBezTo>
                <a:cubicBezTo>
                  <a:pt x="2630" y="920"/>
                  <a:pt x="2630" y="920"/>
                  <a:pt x="2630" y="920"/>
                </a:cubicBezTo>
                <a:cubicBezTo>
                  <a:pt x="2656" y="920"/>
                  <a:pt x="2676" y="899"/>
                  <a:pt x="2676" y="874"/>
                </a:cubicBezTo>
                <a:cubicBezTo>
                  <a:pt x="2676" y="45"/>
                  <a:pt x="2676" y="45"/>
                  <a:pt x="2676" y="45"/>
                </a:cubicBezTo>
                <a:cubicBezTo>
                  <a:pt x="2676" y="20"/>
                  <a:pt x="2656" y="0"/>
                  <a:pt x="2630" y="0"/>
                </a:cubicBezTo>
                <a:close/>
              </a:path>
            </a:pathLst>
          </a:custGeom>
          <a:gradFill rotWithShape="1">
            <a:gsLst>
              <a:gs pos="0">
                <a:srgbClr val="0846AC"/>
              </a:gs>
              <a:gs pos="100000">
                <a:srgbClr val="2180C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/>
          </a:p>
        </p:txBody>
      </p:sp>
      <p:grpSp>
        <p:nvGrpSpPr>
          <p:cNvPr id="17" name="Group 12"/>
          <p:cNvGrpSpPr/>
          <p:nvPr/>
        </p:nvGrpSpPr>
        <p:grpSpPr>
          <a:xfrm>
            <a:off x="395536" y="1484784"/>
            <a:ext cx="4113777" cy="4326093"/>
            <a:chOff x="755877" y="1428750"/>
            <a:chExt cx="4003448" cy="2977251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>
              <a:off x="486002" y="1797738"/>
              <a:ext cx="2878138" cy="2338388"/>
            </a:xfrm>
            <a:custGeom>
              <a:avLst/>
              <a:gdLst>
                <a:gd name="T0" fmla="*/ 3697717 w 2676"/>
                <a:gd name="T1" fmla="*/ 0 h 920"/>
                <a:gd name="T2" fmla="*/ 63269 w 2676"/>
                <a:gd name="T3" fmla="*/ 0 h 920"/>
                <a:gd name="T4" fmla="*/ 0 w 2676"/>
                <a:gd name="T5" fmla="*/ 124541 h 920"/>
                <a:gd name="T6" fmla="*/ 0 w 2676"/>
                <a:gd name="T7" fmla="*/ 852411 h 920"/>
                <a:gd name="T8" fmla="*/ 220738 w 2676"/>
                <a:gd name="T9" fmla="*/ 852411 h 920"/>
                <a:gd name="T10" fmla="*/ 220738 w 2676"/>
                <a:gd name="T11" fmla="*/ 359784 h 920"/>
                <a:gd name="T12" fmla="*/ 684710 w 2676"/>
                <a:gd name="T13" fmla="*/ 1273082 h 920"/>
                <a:gd name="T14" fmla="*/ 222144 w 2676"/>
                <a:gd name="T15" fmla="*/ 2183612 h 920"/>
                <a:gd name="T16" fmla="*/ 222144 w 2676"/>
                <a:gd name="T17" fmla="*/ 1690984 h 920"/>
                <a:gd name="T18" fmla="*/ 0 w 2676"/>
                <a:gd name="T19" fmla="*/ 1690984 h 920"/>
                <a:gd name="T20" fmla="*/ 0 w 2676"/>
                <a:gd name="T21" fmla="*/ 2418855 h 920"/>
                <a:gd name="T22" fmla="*/ 63269 w 2676"/>
                <a:gd name="T23" fmla="*/ 2546163 h 920"/>
                <a:gd name="T24" fmla="*/ 3697717 w 2676"/>
                <a:gd name="T25" fmla="*/ 2546163 h 920"/>
                <a:gd name="T26" fmla="*/ 3762392 w 2676"/>
                <a:gd name="T27" fmla="*/ 2418855 h 920"/>
                <a:gd name="T28" fmla="*/ 3762392 w 2676"/>
                <a:gd name="T29" fmla="*/ 124541 h 920"/>
                <a:gd name="T30" fmla="*/ 3697717 w 2676"/>
                <a:gd name="T31" fmla="*/ 0 h 9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6" h="920">
                  <a:moveTo>
                    <a:pt x="26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57" y="308"/>
                    <a:pt x="157" y="308"/>
                    <a:pt x="157" y="30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487" y="460"/>
                    <a:pt x="487" y="460"/>
                    <a:pt x="487" y="460"/>
                  </a:cubicBezTo>
                  <a:cubicBezTo>
                    <a:pt x="158" y="789"/>
                    <a:pt x="158" y="789"/>
                    <a:pt x="158" y="789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99"/>
                    <a:pt x="20" y="920"/>
                    <a:pt x="45" y="920"/>
                  </a:cubicBezTo>
                  <a:cubicBezTo>
                    <a:pt x="2630" y="920"/>
                    <a:pt x="2630" y="920"/>
                    <a:pt x="2630" y="920"/>
                  </a:cubicBezTo>
                  <a:cubicBezTo>
                    <a:pt x="2656" y="920"/>
                    <a:pt x="2676" y="899"/>
                    <a:pt x="2676" y="874"/>
                  </a:cubicBezTo>
                  <a:cubicBezTo>
                    <a:pt x="2676" y="45"/>
                    <a:pt x="2676" y="45"/>
                    <a:pt x="2676" y="45"/>
                  </a:cubicBezTo>
                  <a:cubicBezTo>
                    <a:pt x="2676" y="20"/>
                    <a:pt x="2656" y="0"/>
                    <a:pt x="26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846AC"/>
                </a:gs>
                <a:gs pos="100000">
                  <a:srgbClr val="2180C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399870" y="1478306"/>
              <a:ext cx="211137" cy="317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altLang="zh-CN" sz="4000" b="1" kern="10" dirty="0" smtClean="0">
                  <a:solidFill>
                    <a:srgbClr val="0846AC"/>
                  </a:solidFill>
                  <a:cs typeface="Arial"/>
                </a:rPr>
                <a:t>2</a:t>
              </a:r>
              <a:endParaRPr lang="zh-CN" altLang="en-US" sz="4000" b="1" kern="10" dirty="0">
                <a:solidFill>
                  <a:srgbClr val="0846AC"/>
                </a:solidFill>
                <a:cs typeface="Arial"/>
              </a:endParaRPr>
            </a:p>
          </p:txBody>
        </p:sp>
        <p:sp>
          <p:nvSpPr>
            <p:cNvPr id="2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0875" y="1428750"/>
              <a:ext cx="298450" cy="31750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zh-CN" altLang="en-US" sz="4000" b="1" kern="10" dirty="0">
                <a:solidFill>
                  <a:srgbClr val="A6A6A6"/>
                </a:solidFill>
                <a:cs typeface="Arial"/>
              </a:endParaRPr>
            </a:p>
          </p:txBody>
        </p:sp>
      </p:grpSp>
      <p:pic>
        <p:nvPicPr>
          <p:cNvPr id="15362" name="Picture 2" descr="C:\Users\ЧС\Desktop\Для сканирования\2018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340000" cy="3332344"/>
          </a:xfrm>
          <a:prstGeom prst="rect">
            <a:avLst/>
          </a:prstGeom>
          <a:noFill/>
        </p:spPr>
      </p:pic>
      <p:pic>
        <p:nvPicPr>
          <p:cNvPr id="15363" name="Picture 3" descr="C:\Users\ЧС\Desktop\Для сканирования\2019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340000" cy="3332346"/>
          </a:xfrm>
          <a:prstGeom prst="rect">
            <a:avLst/>
          </a:prstGeom>
          <a:noFill/>
        </p:spPr>
      </p:pic>
      <p:pic>
        <p:nvPicPr>
          <p:cNvPr id="15364" name="Picture 4" descr="C:\Users\ЧС\Desktop\Для сканирования\202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92896"/>
            <a:ext cx="2304256" cy="3240360"/>
          </a:xfrm>
          <a:prstGeom prst="rect">
            <a:avLst/>
          </a:prstGeom>
          <a:noFill/>
        </p:spPr>
      </p:pic>
      <p:sp>
        <p:nvSpPr>
          <p:cNvPr id="30" name="WordArt 8"/>
          <p:cNvSpPr>
            <a:spLocks noChangeArrowheads="1" noChangeShapeType="1" noTextEdit="1"/>
          </p:cNvSpPr>
          <p:nvPr/>
        </p:nvSpPr>
        <p:spPr bwMode="auto">
          <a:xfrm>
            <a:off x="6876256" y="1484784"/>
            <a:ext cx="216956" cy="46134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altLang="zh-CN" sz="4000" b="1" kern="10" dirty="0" smtClean="0">
                <a:solidFill>
                  <a:srgbClr val="0846AC"/>
                </a:solidFill>
                <a:cs typeface="Arial"/>
              </a:rPr>
              <a:t>3</a:t>
            </a:r>
            <a:endParaRPr lang="zh-CN" altLang="en-US" sz="4000" b="1" kern="10" dirty="0">
              <a:solidFill>
                <a:srgbClr val="0846AC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Изменения в Регламенты по отдельным переданным полномочиям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圆角矩形 3"/>
          <p:cNvSpPr/>
          <p:nvPr/>
        </p:nvSpPr>
        <p:spPr>
          <a:xfrm>
            <a:off x="683568" y="1628800"/>
            <a:ext cx="1656184" cy="1512168"/>
          </a:xfrm>
          <a:prstGeom prst="roundRect">
            <a:avLst>
              <a:gd name="adj" fmla="val 96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82"/>
          <p:cNvSpPr/>
          <p:nvPr/>
        </p:nvSpPr>
        <p:spPr>
          <a:xfrm>
            <a:off x="755576" y="3501008"/>
            <a:ext cx="1584176" cy="1512168"/>
          </a:xfrm>
          <a:prstGeom prst="roundRect">
            <a:avLst>
              <a:gd name="adj" fmla="val 96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10"/>
          <p:cNvSpPr>
            <a:spLocks noChangeAspect="1" noEditPoints="1"/>
          </p:cNvSpPr>
          <p:nvPr/>
        </p:nvSpPr>
        <p:spPr bwMode="auto">
          <a:xfrm>
            <a:off x="971599" y="3717032"/>
            <a:ext cx="1178721" cy="1080120"/>
          </a:xfrm>
          <a:custGeom>
            <a:avLst/>
            <a:gdLst>
              <a:gd name="T0" fmla="*/ 460 w 2893"/>
              <a:gd name="T1" fmla="*/ 2647 h 2647"/>
              <a:gd name="T2" fmla="*/ 460 w 2893"/>
              <a:gd name="T3" fmla="*/ 1530 h 2647"/>
              <a:gd name="T4" fmla="*/ 1453 w 2893"/>
              <a:gd name="T5" fmla="*/ 660 h 2647"/>
              <a:gd name="T6" fmla="*/ 2445 w 2893"/>
              <a:gd name="T7" fmla="*/ 1530 h 2647"/>
              <a:gd name="T8" fmla="*/ 2445 w 2893"/>
              <a:gd name="T9" fmla="*/ 2647 h 2647"/>
              <a:gd name="T10" fmla="*/ 1750 w 2893"/>
              <a:gd name="T11" fmla="*/ 2647 h 2647"/>
              <a:gd name="T12" fmla="*/ 1750 w 2893"/>
              <a:gd name="T13" fmla="*/ 1902 h 2647"/>
              <a:gd name="T14" fmla="*/ 1229 w 2893"/>
              <a:gd name="T15" fmla="*/ 1902 h 2647"/>
              <a:gd name="T16" fmla="*/ 1229 w 2893"/>
              <a:gd name="T17" fmla="*/ 2647 h 2647"/>
              <a:gd name="T18" fmla="*/ 460 w 2893"/>
              <a:gd name="T19" fmla="*/ 2647 h 2647"/>
              <a:gd name="T20" fmla="*/ 2148 w 2893"/>
              <a:gd name="T21" fmla="*/ 546 h 2647"/>
              <a:gd name="T22" fmla="*/ 2421 w 2893"/>
              <a:gd name="T23" fmla="*/ 782 h 2647"/>
              <a:gd name="T24" fmla="*/ 2421 w 2893"/>
              <a:gd name="T25" fmla="*/ 322 h 2647"/>
              <a:gd name="T26" fmla="*/ 2148 w 2893"/>
              <a:gd name="T27" fmla="*/ 322 h 2647"/>
              <a:gd name="T28" fmla="*/ 2148 w 2893"/>
              <a:gd name="T29" fmla="*/ 546 h 2647"/>
              <a:gd name="T30" fmla="*/ 1453 w 2893"/>
              <a:gd name="T31" fmla="*/ 521 h 2647"/>
              <a:gd name="T32" fmla="*/ 273 w 2893"/>
              <a:gd name="T33" fmla="*/ 1552 h 2647"/>
              <a:gd name="T34" fmla="*/ 0 w 2893"/>
              <a:gd name="T35" fmla="*/ 1302 h 2647"/>
              <a:gd name="T36" fmla="*/ 1428 w 2893"/>
              <a:gd name="T37" fmla="*/ 0 h 2647"/>
              <a:gd name="T38" fmla="*/ 2893 w 2893"/>
              <a:gd name="T39" fmla="*/ 1316 h 2647"/>
              <a:gd name="T40" fmla="*/ 2657 w 2893"/>
              <a:gd name="T41" fmla="*/ 1527 h 2647"/>
              <a:gd name="T42" fmla="*/ 1453 w 2893"/>
              <a:gd name="T43" fmla="*/ 521 h 2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93" h="2647">
                <a:moveTo>
                  <a:pt x="460" y="2647"/>
                </a:moveTo>
                <a:lnTo>
                  <a:pt x="460" y="1530"/>
                </a:lnTo>
                <a:lnTo>
                  <a:pt x="1453" y="660"/>
                </a:lnTo>
                <a:lnTo>
                  <a:pt x="2445" y="1530"/>
                </a:lnTo>
                <a:lnTo>
                  <a:pt x="2445" y="2647"/>
                </a:lnTo>
                <a:lnTo>
                  <a:pt x="1750" y="2647"/>
                </a:lnTo>
                <a:lnTo>
                  <a:pt x="1750" y="1902"/>
                </a:lnTo>
                <a:lnTo>
                  <a:pt x="1229" y="1902"/>
                </a:lnTo>
                <a:lnTo>
                  <a:pt x="1229" y="2647"/>
                </a:lnTo>
                <a:lnTo>
                  <a:pt x="460" y="2647"/>
                </a:lnTo>
                <a:close/>
                <a:moveTo>
                  <a:pt x="2148" y="546"/>
                </a:moveTo>
                <a:lnTo>
                  <a:pt x="2421" y="782"/>
                </a:lnTo>
                <a:lnTo>
                  <a:pt x="2421" y="322"/>
                </a:lnTo>
                <a:lnTo>
                  <a:pt x="2148" y="322"/>
                </a:lnTo>
                <a:lnTo>
                  <a:pt x="2148" y="546"/>
                </a:lnTo>
                <a:close/>
                <a:moveTo>
                  <a:pt x="1453" y="521"/>
                </a:moveTo>
                <a:lnTo>
                  <a:pt x="273" y="1552"/>
                </a:lnTo>
                <a:lnTo>
                  <a:pt x="0" y="1302"/>
                </a:lnTo>
                <a:lnTo>
                  <a:pt x="1428" y="0"/>
                </a:lnTo>
                <a:lnTo>
                  <a:pt x="2893" y="1316"/>
                </a:lnTo>
                <a:lnTo>
                  <a:pt x="2657" y="1527"/>
                </a:lnTo>
                <a:lnTo>
                  <a:pt x="1453" y="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rgbClr val="1E90B4"/>
              </a:solidFill>
            </a:endParaRPr>
          </a:p>
        </p:txBody>
      </p:sp>
      <p:sp>
        <p:nvSpPr>
          <p:cNvPr id="23" name="矩形 4"/>
          <p:cNvSpPr/>
          <p:nvPr/>
        </p:nvSpPr>
        <p:spPr>
          <a:xfrm>
            <a:off x="2411760" y="1700808"/>
            <a:ext cx="5832648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</a:t>
            </a:r>
          </a:p>
          <a:p>
            <a:pPr algn="ctr"/>
            <a:r>
              <a:rPr lang="ru-RU" sz="2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согласованию установки ограждающих устройств на придомовых территориях многоквартирных домов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4"/>
          <p:cNvSpPr/>
          <p:nvPr/>
        </p:nvSpPr>
        <p:spPr>
          <a:xfrm>
            <a:off x="2411760" y="3573016"/>
            <a:ext cx="5832648" cy="1440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</a:t>
            </a:r>
          </a:p>
          <a:p>
            <a:pPr algn="ctr"/>
            <a:r>
              <a:rPr lang="ru-RU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рассмотрению документов для перевода жилого помещения в нежилое и согласованию проекта решения Департамента городского имущества г. Москвы о переводе жилого помещения в нежилое в многоквартирном доме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86" name="Picture 2" descr="C:\Users\ЧС\Desktop\ФОТО_2021\о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1368152" cy="129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/>
        </p:nvSpPr>
        <p:spPr>
          <a:xfrm>
            <a:off x="5220072" y="5301208"/>
            <a:ext cx="324036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</a:t>
            </a:r>
          </a:p>
          <a:p>
            <a:pPr algn="ctr"/>
            <a:r>
              <a:rPr lang="ru-RU" sz="2000" b="1" cap="small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награждено за 4 года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Почётная грамота муниципального округа Чертаново Северное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Свидетельство о нагр знак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240360" cy="45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ttp://www.ch-sever.ru/files/ch-sever/news/2019/08.23/bezymyannyj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779912" y="1484784"/>
            <a:ext cx="4032448" cy="302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2"/>
          <p:cNvSpPr/>
          <p:nvPr/>
        </p:nvSpPr>
        <p:spPr bwMode="auto">
          <a:xfrm>
            <a:off x="3707904" y="4149080"/>
            <a:ext cx="2232248" cy="20882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MH_Title_1"/>
          <p:cNvSpPr/>
          <p:nvPr>
            <p:custDataLst>
              <p:tags r:id="rId1"/>
            </p:custDataLst>
          </p:nvPr>
        </p:nvSpPr>
        <p:spPr>
          <a:xfrm>
            <a:off x="3851920" y="4293096"/>
            <a:ext cx="1872208" cy="1800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509120"/>
            <a:ext cx="1584176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80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endParaRPr lang="zh-CN" altLang="en-US" sz="80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Почётная грамота муниципального округа Чертаново Северное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ЧС\Desktop\ФОТО_2021\МАкроу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268760"/>
            <a:ext cx="1615116" cy="2232248"/>
          </a:xfrm>
          <a:prstGeom prst="rect">
            <a:avLst/>
          </a:prstGeom>
          <a:noFill/>
        </p:spPr>
      </p:pic>
      <p:pic>
        <p:nvPicPr>
          <p:cNvPr id="18435" name="Picture 3" descr="C:\Users\ЧС\Desktop\ФОТО_2021\Чепра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77072"/>
            <a:ext cx="1800200" cy="2237340"/>
          </a:xfrm>
          <a:prstGeom prst="rect">
            <a:avLst/>
          </a:prstGeom>
          <a:noFill/>
        </p:spPr>
      </p:pic>
      <p:pic>
        <p:nvPicPr>
          <p:cNvPr id="18436" name="Picture 4" descr="C:\Users\ЧС\Desktop\ФОТО_2021\DSC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1440160" cy="2186313"/>
          </a:xfrm>
          <a:prstGeom prst="rect">
            <a:avLst/>
          </a:prstGeom>
          <a:noFill/>
        </p:spPr>
      </p:pic>
      <p:pic>
        <p:nvPicPr>
          <p:cNvPr id="18437" name="Picture 5" descr="\\Servermun\обменник\Копаева\Фото Вручение грамот\IMG_20210518_193328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340768"/>
            <a:ext cx="1776836" cy="2592288"/>
          </a:xfrm>
          <a:prstGeom prst="rect">
            <a:avLst/>
          </a:prstGeom>
          <a:noFill/>
        </p:spPr>
      </p:pic>
      <p:pic>
        <p:nvPicPr>
          <p:cNvPr id="18438" name="Picture 6" descr="\\Servermun\обменник\Копаева\Фото Вручение грамот\2021\IMG_20210518_193150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89040"/>
            <a:ext cx="1842520" cy="2658523"/>
          </a:xfrm>
          <a:prstGeom prst="rect">
            <a:avLst/>
          </a:prstGeom>
          <a:noFill/>
        </p:spPr>
      </p:pic>
      <p:pic>
        <p:nvPicPr>
          <p:cNvPr id="18439" name="Picture 7" descr="\\Servermun\обменник\Копаева\Фото Вручение грамот\2021\Жемчуева 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1872208" cy="3162291"/>
          </a:xfrm>
          <a:prstGeom prst="rect">
            <a:avLst/>
          </a:prstGeom>
          <a:noFill/>
        </p:spPr>
      </p:pic>
      <p:pic>
        <p:nvPicPr>
          <p:cNvPr id="18440" name="Picture 8" descr="\\Servermun\обменник\Копаева\Фото Вручение грамот\DSC_0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268760"/>
            <a:ext cx="1800200" cy="2315518"/>
          </a:xfrm>
          <a:prstGeom prst="rect">
            <a:avLst/>
          </a:prstGeom>
          <a:noFill/>
        </p:spPr>
      </p:pic>
      <p:pic>
        <p:nvPicPr>
          <p:cNvPr id="18441" name="Picture 9" descr="\\Servermun\обменник\Копаева\Фото Вручение грамот\фОТО рУМЯНЦЕВОЙ 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789040"/>
            <a:ext cx="1800200" cy="268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Территориальное общественное самоуправление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ЧС\Desktop\ФОТО_2021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740275" cy="2346325"/>
          </a:xfrm>
          <a:prstGeom prst="rect">
            <a:avLst/>
          </a:prstGeom>
          <a:noFill/>
        </p:spPr>
      </p:pic>
      <p:pic>
        <p:nvPicPr>
          <p:cNvPr id="17411" name="Picture 3" descr="C:\Users\ЧС\Desktop\ФОТО_2021\to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46450" cy="1884363"/>
          </a:xfrm>
          <a:prstGeom prst="rect">
            <a:avLst/>
          </a:prstGeom>
          <a:noFill/>
        </p:spPr>
      </p:pic>
      <p:pic>
        <p:nvPicPr>
          <p:cNvPr id="17412" name="Picture 4" descr="C:\Users\ЧС\Desktop\ФОТО_2021\iyxk7tb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3192463" cy="1173163"/>
          </a:xfrm>
          <a:prstGeom prst="rect">
            <a:avLst/>
          </a:prstGeom>
          <a:noFill/>
        </p:spPr>
      </p:pic>
      <p:pic>
        <p:nvPicPr>
          <p:cNvPr id="17413" name="Picture 5" descr="C:\Users\ЧС\Desktop\ФОТО_2021\02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3016278" cy="271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306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ЧС</cp:lastModifiedBy>
  <cp:revision>75</cp:revision>
  <dcterms:created xsi:type="dcterms:W3CDTF">2012-05-30T10:17:08Z</dcterms:created>
  <dcterms:modified xsi:type="dcterms:W3CDTF">2021-09-02T13:21:52Z</dcterms:modified>
</cp:coreProperties>
</file>